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9"/>
  </p:notesMasterIdLst>
  <p:sldIdLst>
    <p:sldId id="256" r:id="rId4"/>
    <p:sldId id="317" r:id="rId5"/>
    <p:sldId id="316" r:id="rId6"/>
    <p:sldId id="330" r:id="rId7"/>
    <p:sldId id="305" r:id="rId8"/>
    <p:sldId id="308" r:id="rId9"/>
    <p:sldId id="312" r:id="rId10"/>
    <p:sldId id="310" r:id="rId11"/>
    <p:sldId id="311" r:id="rId12"/>
    <p:sldId id="313" r:id="rId13"/>
    <p:sldId id="307" r:id="rId14"/>
    <p:sldId id="320" r:id="rId15"/>
    <p:sldId id="321" r:id="rId16"/>
    <p:sldId id="319" r:id="rId17"/>
    <p:sldId id="322" r:id="rId18"/>
    <p:sldId id="323" r:id="rId19"/>
    <p:sldId id="324" r:id="rId20"/>
    <p:sldId id="327" r:id="rId21"/>
    <p:sldId id="332" r:id="rId22"/>
    <p:sldId id="331" r:id="rId23"/>
    <p:sldId id="325" r:id="rId24"/>
    <p:sldId id="328" r:id="rId25"/>
    <p:sldId id="329" r:id="rId26"/>
    <p:sldId id="333" r:id="rId27"/>
    <p:sldId id="271" r:id="rId2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CER" initials="A" lastIdx="1" clrIdx="0">
    <p:extLst>
      <p:ext uri="{19B8F6BF-5375-455C-9EA6-DF929625EA0E}">
        <p15:presenceInfo xmlns:p15="http://schemas.microsoft.com/office/powerpoint/2012/main" userId="AC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D8DE"/>
    <a:srgbClr val="37E02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79742" autoAdjust="0"/>
  </p:normalViewPr>
  <p:slideViewPr>
    <p:cSldViewPr>
      <p:cViewPr varScale="1">
        <p:scale>
          <a:sx n="74" d="100"/>
          <a:sy n="74" d="100"/>
        </p:scale>
        <p:origin x="1122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05T08:47:37.844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11608-1FE3-4D8F-93AF-88C70CC53146}" type="datetimeFigureOut">
              <a:rPr lang="id-ID" smtClean="0"/>
              <a:t>15/03/2019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6439E-6684-47C8-A071-80F5A4CD5E9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4305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Kenalan dulu dengan judul </a:t>
            </a:r>
            <a:r>
              <a:rPr lang="id-ID" dirty="0" err="1"/>
              <a:t>nya</a:t>
            </a:r>
            <a:endParaRPr lang="id-ID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id-ID" dirty="0"/>
              <a:t>Si </a:t>
            </a:r>
            <a:r>
              <a:rPr lang="id-ID" dirty="0" err="1"/>
              <a:t>abka</a:t>
            </a:r>
            <a:r>
              <a:rPr lang="id-ID" dirty="0"/>
              <a:t> itu apa</a:t>
            </a:r>
          </a:p>
          <a:p>
            <a:pPr marL="228600" indent="-228600">
              <a:buAutoNum type="arabicPeriod"/>
            </a:pPr>
            <a:r>
              <a:rPr lang="id-ID" dirty="0"/>
              <a:t>Apa itu 2fa</a:t>
            </a:r>
          </a:p>
          <a:p>
            <a:pPr marL="228600" indent="-228600">
              <a:buAutoNum type="arabicPeriod"/>
            </a:pPr>
            <a:r>
              <a:rPr lang="id-ID" dirty="0" err="1"/>
              <a:t>Rsa</a:t>
            </a:r>
            <a:r>
              <a:rPr lang="id-ID" dirty="0"/>
              <a:t> itu apa</a:t>
            </a:r>
          </a:p>
          <a:p>
            <a:pPr marL="228600" indent="-228600">
              <a:buAutoNum type="arabicPeriod"/>
            </a:pPr>
            <a:r>
              <a:rPr lang="id-ID" dirty="0" err="1"/>
              <a:t>Hubingannya</a:t>
            </a:r>
            <a:r>
              <a:rPr lang="id-ID" dirty="0"/>
              <a:t> apa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439E-6684-47C8-A071-80F5A4CD5E91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6193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Tujuan </a:t>
            </a:r>
            <a:r>
              <a:rPr lang="id-ID" dirty="0" err="1"/>
              <a:t>nya</a:t>
            </a:r>
            <a:r>
              <a:rPr lang="id-ID" dirty="0"/>
              <a:t> apa </a:t>
            </a:r>
            <a:r>
              <a:rPr lang="id-ID" dirty="0" err="1"/>
              <a:t>seh</a:t>
            </a:r>
            <a:r>
              <a:rPr lang="id-ID" dirty="0"/>
              <a:t> </a:t>
            </a:r>
          </a:p>
          <a:p>
            <a:r>
              <a:rPr lang="id-ID" dirty="0"/>
              <a:t>Mencari </a:t>
            </a:r>
            <a:r>
              <a:rPr lang="id-ID" dirty="0" err="1"/>
              <a:t>backdoor</a:t>
            </a:r>
            <a:r>
              <a:rPr lang="id-ID" dirty="0"/>
              <a:t> adalah jalan belakang tanpa </a:t>
            </a:r>
            <a:r>
              <a:rPr lang="id-ID" dirty="0" err="1"/>
              <a:t>authentikasi</a:t>
            </a:r>
            <a:endParaRPr lang="id-ID" dirty="0"/>
          </a:p>
          <a:p>
            <a:r>
              <a:rPr lang="id-ID" dirty="0" err="1"/>
              <a:t>Denagn</a:t>
            </a:r>
            <a:r>
              <a:rPr lang="id-ID" dirty="0"/>
              <a:t> 2fa meskipun akun kita sudah diambil alih tetapi saat melakukan transaksi dibutuhkan kode </a:t>
            </a:r>
            <a:r>
              <a:rPr lang="id-ID" dirty="0" err="1"/>
              <a:t>otp</a:t>
            </a:r>
            <a:r>
              <a:rPr lang="id-ID" dirty="0"/>
              <a:t> yang hanya kita tahu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439E-6684-47C8-A071-80F5A4CD5E91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4645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Alur standar pengaksesan </a:t>
            </a:r>
            <a:r>
              <a:rPr lang="id-ID" dirty="0" err="1"/>
              <a:t>website</a:t>
            </a:r>
            <a:endParaRPr lang="id-ID" dirty="0"/>
          </a:p>
          <a:p>
            <a:r>
              <a:rPr lang="id-ID" dirty="0"/>
              <a:t>Level </a:t>
            </a:r>
            <a:r>
              <a:rPr lang="id-ID" dirty="0" err="1"/>
              <a:t>user</a:t>
            </a:r>
            <a:r>
              <a:rPr lang="id-ID" dirty="0"/>
              <a:t> </a:t>
            </a:r>
            <a:r>
              <a:rPr lang="id-ID" dirty="0" err="1"/>
              <a:t>menggunan</a:t>
            </a:r>
            <a:r>
              <a:rPr lang="id-ID" dirty="0"/>
              <a:t> browser </a:t>
            </a:r>
            <a:r>
              <a:rPr lang="id-ID" dirty="0" err="1"/>
              <a:t>memasukan</a:t>
            </a:r>
            <a:r>
              <a:rPr lang="id-ID" dirty="0"/>
              <a:t> data akun</a:t>
            </a:r>
          </a:p>
          <a:p>
            <a:r>
              <a:rPr lang="id-ID" dirty="0"/>
              <a:t>Level operator (komputer </a:t>
            </a:r>
            <a:r>
              <a:rPr lang="id-ID" dirty="0" err="1"/>
              <a:t>tekoneksi</a:t>
            </a:r>
            <a:r>
              <a:rPr lang="id-ID" dirty="0"/>
              <a:t> ke internet melalui </a:t>
            </a:r>
            <a:r>
              <a:rPr lang="id-ID" dirty="0" err="1"/>
              <a:t>router</a:t>
            </a:r>
            <a:r>
              <a:rPr lang="id-ID" dirty="0"/>
              <a:t> yang di sediakan </a:t>
            </a:r>
            <a:r>
              <a:rPr lang="id-ID" dirty="0" err="1"/>
              <a:t>isp</a:t>
            </a:r>
            <a:r>
              <a:rPr lang="id-ID" dirty="0"/>
              <a:t>)</a:t>
            </a:r>
          </a:p>
          <a:p>
            <a:r>
              <a:rPr lang="id-ID" dirty="0"/>
              <a:t>Level </a:t>
            </a:r>
            <a:r>
              <a:rPr lang="id-ID" dirty="0" err="1"/>
              <a:t>website</a:t>
            </a:r>
            <a:r>
              <a:rPr lang="id-ID" dirty="0"/>
              <a:t> (tempat </a:t>
            </a:r>
            <a:r>
              <a:rPr lang="id-ID" dirty="0" err="1"/>
              <a:t>website</a:t>
            </a:r>
            <a:r>
              <a:rPr lang="id-ID" dirty="0"/>
              <a:t> di </a:t>
            </a:r>
            <a:r>
              <a:rPr lang="id-ID" dirty="0" err="1"/>
              <a:t>hsotingkan</a:t>
            </a:r>
            <a:r>
              <a:rPr lang="id-ID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439E-6684-47C8-A071-80F5A4CD5E91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26866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Level </a:t>
            </a:r>
            <a:r>
              <a:rPr lang="id-ID" dirty="0" err="1"/>
              <a:t>user</a:t>
            </a:r>
            <a:r>
              <a:rPr lang="id-ID" dirty="0"/>
              <a:t> (komputer </a:t>
            </a:r>
            <a:r>
              <a:rPr lang="id-ID" dirty="0" err="1"/>
              <a:t>user</a:t>
            </a:r>
            <a:r>
              <a:rPr lang="id-ID" dirty="0"/>
              <a:t>)</a:t>
            </a:r>
          </a:p>
          <a:p>
            <a:r>
              <a:rPr lang="id-ID" dirty="0" err="1"/>
              <a:t>Keylogger</a:t>
            </a:r>
            <a:r>
              <a:rPr lang="id-ID" dirty="0"/>
              <a:t> </a:t>
            </a:r>
          </a:p>
          <a:p>
            <a:r>
              <a:rPr lang="id-ID" dirty="0"/>
              <a:t>Memasang aplikasi perekam </a:t>
            </a:r>
            <a:r>
              <a:rPr lang="id-ID" dirty="0" err="1"/>
              <a:t>keyboard</a:t>
            </a:r>
            <a:r>
              <a:rPr lang="id-ID" dirty="0"/>
              <a:t> untuk mendapatkan data akun</a:t>
            </a:r>
          </a:p>
          <a:p>
            <a:r>
              <a:rPr lang="id-ID" dirty="0"/>
              <a:t>Karena pakai </a:t>
            </a:r>
            <a:r>
              <a:rPr lang="id-ID" dirty="0" err="1"/>
              <a:t>otp</a:t>
            </a:r>
            <a:r>
              <a:rPr lang="id-ID" dirty="0"/>
              <a:t> yang </a:t>
            </a:r>
            <a:r>
              <a:rPr lang="id-ID" dirty="0" err="1"/>
              <a:t>expired</a:t>
            </a:r>
            <a:r>
              <a:rPr lang="id-ID" dirty="0"/>
              <a:t> tiap 30 detik jadi aman</a:t>
            </a:r>
          </a:p>
          <a:p>
            <a:r>
              <a:rPr lang="id-ID" dirty="0" err="1"/>
              <a:t>Bruteforce</a:t>
            </a:r>
            <a:endParaRPr lang="id-ID" dirty="0"/>
          </a:p>
          <a:p>
            <a:r>
              <a:rPr lang="id-ID" dirty="0"/>
              <a:t>Mencoba semua </a:t>
            </a:r>
            <a:r>
              <a:rPr lang="id-ID" dirty="0" err="1"/>
              <a:t>kemungkinana</a:t>
            </a:r>
            <a:r>
              <a:rPr lang="id-ID" dirty="0"/>
              <a:t> yang ada</a:t>
            </a:r>
          </a:p>
          <a:p>
            <a:r>
              <a:rPr lang="id-ID" dirty="0" err="1"/>
              <a:t>Otp</a:t>
            </a:r>
            <a:r>
              <a:rPr lang="id-ID" dirty="0"/>
              <a:t> tiap 30 detik ganti2 jadi kemungkinan </a:t>
            </a:r>
            <a:r>
              <a:rPr lang="id-ID" dirty="0" err="1"/>
              <a:t>otp</a:t>
            </a:r>
            <a:r>
              <a:rPr lang="id-ID" dirty="0"/>
              <a:t> sama sangat kecil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439E-6684-47C8-A071-80F5A4CD5E91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1969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Level </a:t>
            </a:r>
            <a:r>
              <a:rPr lang="id-ID" dirty="0" err="1"/>
              <a:t>router</a:t>
            </a:r>
            <a:r>
              <a:rPr lang="id-ID" dirty="0"/>
              <a:t> atau </a:t>
            </a:r>
            <a:r>
              <a:rPr lang="id-ID" dirty="0" err="1"/>
              <a:t>isp</a:t>
            </a:r>
            <a:endParaRPr lang="id-ID" dirty="0"/>
          </a:p>
          <a:p>
            <a:r>
              <a:rPr lang="id-ID" dirty="0" err="1"/>
              <a:t>Mitm</a:t>
            </a:r>
            <a:r>
              <a:rPr lang="id-ID" dirty="0"/>
              <a:t> </a:t>
            </a:r>
          </a:p>
          <a:p>
            <a:r>
              <a:rPr lang="id-ID" dirty="0" err="1"/>
              <a:t>Membypass</a:t>
            </a:r>
            <a:r>
              <a:rPr lang="id-ID" dirty="0"/>
              <a:t> atau memotong jalur transaksi data normal</a:t>
            </a:r>
          </a:p>
          <a:p>
            <a:r>
              <a:rPr lang="id-ID" dirty="0"/>
              <a:t>Alur data yang normal </a:t>
            </a:r>
            <a:r>
              <a:rPr lang="id-ID" dirty="0" err="1"/>
              <a:t>user</a:t>
            </a:r>
            <a:r>
              <a:rPr lang="id-ID" dirty="0"/>
              <a:t> </a:t>
            </a:r>
            <a:r>
              <a:rPr lang="id-ID" dirty="0" err="1"/>
              <a:t>request</a:t>
            </a:r>
            <a:r>
              <a:rPr lang="id-ID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439E-6684-47C8-A071-80F5A4CD5E91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1864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dikirim ke </a:t>
            </a:r>
            <a:r>
              <a:rPr lang="id-ID" dirty="0" err="1"/>
              <a:t>router</a:t>
            </a:r>
            <a:r>
              <a:rPr lang="id-ID" dirty="0"/>
              <a:t> / </a:t>
            </a:r>
            <a:r>
              <a:rPr lang="id-ID" dirty="0" err="1"/>
              <a:t>isp</a:t>
            </a:r>
            <a:r>
              <a:rPr lang="id-ID" dirty="0"/>
              <a:t> </a:t>
            </a:r>
            <a:r>
              <a:rPr lang="id-ID" dirty="0" err="1"/>
              <a:t>dialnjutkan</a:t>
            </a:r>
            <a:r>
              <a:rPr lang="id-ID" dirty="0"/>
              <a:t> ke </a:t>
            </a:r>
            <a:r>
              <a:rPr lang="id-ID" dirty="0" err="1"/>
              <a:t>wbsite</a:t>
            </a:r>
            <a:r>
              <a:rPr lang="id-ID" dirty="0"/>
              <a:t> yang dituju dan kembali</a:t>
            </a:r>
          </a:p>
          <a:p>
            <a:r>
              <a:rPr lang="id-ID" dirty="0"/>
              <a:t>Tetapi jika ada </a:t>
            </a:r>
            <a:r>
              <a:rPr lang="id-ID" dirty="0" err="1"/>
              <a:t>mitm</a:t>
            </a:r>
            <a:endParaRPr lang="id-ID" dirty="0"/>
          </a:p>
          <a:p>
            <a:r>
              <a:rPr lang="id-ID" dirty="0"/>
              <a:t>Data tidak </a:t>
            </a:r>
            <a:r>
              <a:rPr lang="id-ID" dirty="0" err="1"/>
              <a:t>alnsgung</a:t>
            </a:r>
            <a:r>
              <a:rPr lang="id-ID" dirty="0"/>
              <a:t> dikirim ke </a:t>
            </a:r>
            <a:r>
              <a:rPr lang="id-ID" dirty="0" err="1"/>
              <a:t>router</a:t>
            </a:r>
            <a:r>
              <a:rPr lang="id-ID" dirty="0"/>
              <a:t>/</a:t>
            </a:r>
            <a:r>
              <a:rPr lang="id-ID" dirty="0" err="1"/>
              <a:t>isp</a:t>
            </a:r>
            <a:r>
              <a:rPr lang="id-ID" dirty="0"/>
              <a:t> tetapi dikirim ke </a:t>
            </a:r>
            <a:r>
              <a:rPr lang="id-ID" dirty="0" err="1"/>
              <a:t>attacker</a:t>
            </a:r>
            <a:r>
              <a:rPr lang="id-ID" dirty="0"/>
              <a:t> untuk dibaca </a:t>
            </a:r>
            <a:r>
              <a:rPr lang="id-ID" dirty="0" err="1"/>
              <a:t>datanyabaru</a:t>
            </a:r>
            <a:r>
              <a:rPr lang="id-ID" dirty="0"/>
              <a:t> di teruskan ke level </a:t>
            </a:r>
            <a:r>
              <a:rPr lang="id-ID" dirty="0" err="1"/>
              <a:t>selanjutanya</a:t>
            </a:r>
            <a:endParaRPr lang="id-ID" dirty="0"/>
          </a:p>
          <a:p>
            <a:r>
              <a:rPr lang="id-ID" dirty="0"/>
              <a:t>Maka diperlukan </a:t>
            </a:r>
            <a:r>
              <a:rPr lang="id-ID" dirty="0" err="1"/>
              <a:t>lah</a:t>
            </a:r>
            <a:r>
              <a:rPr lang="id-ID" dirty="0"/>
              <a:t> enkripsi </a:t>
            </a:r>
            <a:r>
              <a:rPr lang="id-ID" dirty="0" err="1"/>
              <a:t>rsa</a:t>
            </a:r>
            <a:r>
              <a:rPr lang="id-ID" dirty="0"/>
              <a:t> untuk </a:t>
            </a:r>
            <a:r>
              <a:rPr lang="id-ID" dirty="0" err="1"/>
              <a:t>emnagamankan</a:t>
            </a:r>
            <a:r>
              <a:rPr lang="id-ID" dirty="0"/>
              <a:t> data yang dikirim jadi meskipun data sudah </a:t>
            </a:r>
            <a:r>
              <a:rPr lang="id-ID" dirty="0" err="1"/>
              <a:t>dietahui</a:t>
            </a:r>
            <a:r>
              <a:rPr lang="id-ID" dirty="0"/>
              <a:t> orang lain data tidak bisa di buka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439E-6684-47C8-A071-80F5A4CD5E91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1733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Level </a:t>
            </a:r>
            <a:r>
              <a:rPr lang="id-ID" dirty="0" err="1"/>
              <a:t>hosting</a:t>
            </a:r>
            <a:endParaRPr lang="id-ID" dirty="0"/>
          </a:p>
          <a:p>
            <a:pPr marL="228600" indent="-228600">
              <a:buAutoNum type="arabicPeriod"/>
            </a:pPr>
            <a:r>
              <a:rPr lang="id-ID" dirty="0" err="1"/>
              <a:t>Phising</a:t>
            </a:r>
            <a:r>
              <a:rPr lang="id-ID" dirty="0"/>
              <a:t> </a:t>
            </a:r>
          </a:p>
          <a:p>
            <a:pPr marL="0" indent="0">
              <a:buNone/>
            </a:pPr>
            <a:r>
              <a:rPr lang="id-ID" dirty="0"/>
              <a:t>Membuat </a:t>
            </a:r>
            <a:r>
              <a:rPr lang="id-ID" dirty="0" err="1"/>
              <a:t>website</a:t>
            </a:r>
            <a:r>
              <a:rPr lang="id-ID" dirty="0"/>
              <a:t> yang identik untuk mencuru data / membuat </a:t>
            </a:r>
            <a:r>
              <a:rPr lang="id-ID" dirty="0" err="1"/>
              <a:t>website</a:t>
            </a:r>
            <a:r>
              <a:rPr lang="id-ID" dirty="0"/>
              <a:t> yang </a:t>
            </a:r>
            <a:r>
              <a:rPr lang="id-ID" dirty="0" err="1"/>
              <a:t>menharuskan</a:t>
            </a:r>
            <a:r>
              <a:rPr lang="id-ID" dirty="0"/>
              <a:t> </a:t>
            </a:r>
            <a:r>
              <a:rPr lang="id-ID" dirty="0" err="1"/>
              <a:t>user</a:t>
            </a:r>
            <a:r>
              <a:rPr lang="id-ID" dirty="0"/>
              <a:t> </a:t>
            </a:r>
            <a:r>
              <a:rPr lang="id-ID" dirty="0" err="1"/>
              <a:t>mamasukan</a:t>
            </a:r>
            <a:r>
              <a:rPr lang="id-ID" dirty="0"/>
              <a:t> akun (kuis </a:t>
            </a:r>
            <a:r>
              <a:rPr lang="id-ID" dirty="0" err="1"/>
              <a:t>facebook</a:t>
            </a:r>
            <a:r>
              <a:rPr lang="id-ID" dirty="0"/>
              <a:t>)</a:t>
            </a:r>
          </a:p>
          <a:p>
            <a:pPr marL="0" indent="0">
              <a:buNone/>
            </a:pPr>
            <a:r>
              <a:rPr lang="id-ID" dirty="0" err="1"/>
              <a:t>Ui</a:t>
            </a:r>
            <a:r>
              <a:rPr lang="id-ID" dirty="0"/>
              <a:t> </a:t>
            </a:r>
            <a:r>
              <a:rPr lang="id-ID" dirty="0" err="1"/>
              <a:t>redress</a:t>
            </a:r>
            <a:endParaRPr lang="id-ID" dirty="0"/>
          </a:p>
          <a:p>
            <a:pPr marL="0" indent="0">
              <a:buNone/>
            </a:pPr>
            <a:r>
              <a:rPr lang="id-ID" dirty="0" err="1"/>
              <a:t>Meredirect</a:t>
            </a:r>
            <a:r>
              <a:rPr lang="id-ID" dirty="0"/>
              <a:t> atau memindahkan </a:t>
            </a:r>
            <a:r>
              <a:rPr lang="id-ID" dirty="0" err="1"/>
              <a:t>login</a:t>
            </a:r>
            <a:r>
              <a:rPr lang="id-ID" dirty="0"/>
              <a:t> ke </a:t>
            </a:r>
            <a:r>
              <a:rPr lang="id-ID" dirty="0" err="1"/>
              <a:t>webiste</a:t>
            </a:r>
            <a:r>
              <a:rPr lang="id-ID" dirty="0"/>
              <a:t> </a:t>
            </a:r>
            <a:r>
              <a:rPr lang="id-ID" dirty="0" err="1"/>
              <a:t>terstentu</a:t>
            </a:r>
            <a:endParaRPr lang="id-ID" dirty="0"/>
          </a:p>
          <a:p>
            <a:pPr marL="0" indent="0">
              <a:buNone/>
            </a:pPr>
            <a:r>
              <a:rPr lang="id-ID" dirty="0" err="1"/>
              <a:t>Cookie</a:t>
            </a:r>
            <a:r>
              <a:rPr lang="id-ID" dirty="0"/>
              <a:t> </a:t>
            </a:r>
            <a:r>
              <a:rPr lang="id-ID" dirty="0" err="1"/>
              <a:t>theft</a:t>
            </a:r>
            <a:r>
              <a:rPr lang="id-ID" dirty="0"/>
              <a:t> </a:t>
            </a:r>
          </a:p>
          <a:p>
            <a:pPr marL="0" indent="0">
              <a:buNone/>
            </a:pPr>
            <a:r>
              <a:rPr lang="id-ID" dirty="0"/>
              <a:t>Mengambil data </a:t>
            </a:r>
            <a:r>
              <a:rPr lang="id-ID" dirty="0" err="1"/>
              <a:t>cookie</a:t>
            </a:r>
            <a:r>
              <a:rPr lang="id-ID" dirty="0"/>
              <a:t> kita (</a:t>
            </a:r>
            <a:r>
              <a:rPr lang="id-ID" dirty="0" err="1"/>
              <a:t>biasannaya</a:t>
            </a:r>
            <a:r>
              <a:rPr lang="id-ID" dirty="0"/>
              <a:t> terdapat data </a:t>
            </a:r>
            <a:r>
              <a:rPr lang="id-ID" dirty="0" err="1"/>
              <a:t>login</a:t>
            </a:r>
            <a:r>
              <a:rPr lang="id-ID" dirty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439E-6684-47C8-A071-80F5A4CD5E91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6668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Persamaan dari seluruh teknik </a:t>
            </a:r>
            <a:r>
              <a:rPr lang="id-ID" dirty="0" err="1"/>
              <a:t>diatas</a:t>
            </a:r>
            <a:r>
              <a:rPr lang="id-ID" dirty="0"/>
              <a:t> adalah</a:t>
            </a:r>
          </a:p>
          <a:p>
            <a:r>
              <a:rPr lang="id-ID" dirty="0"/>
              <a:t>Mendapatkan data akun </a:t>
            </a:r>
            <a:r>
              <a:rPr lang="id-ID" dirty="0" err="1"/>
              <a:t>username</a:t>
            </a:r>
            <a:r>
              <a:rPr lang="id-ID" dirty="0"/>
              <a:t> </a:t>
            </a:r>
            <a:r>
              <a:rPr lang="id-ID" dirty="0" err="1"/>
              <a:t>password</a:t>
            </a:r>
            <a:endParaRPr lang="id-ID" dirty="0"/>
          </a:p>
          <a:p>
            <a:r>
              <a:rPr lang="id-ID" dirty="0"/>
              <a:t>Tetapi dengan ada </a:t>
            </a:r>
            <a:r>
              <a:rPr lang="id-ID" dirty="0" err="1"/>
              <a:t>nya</a:t>
            </a:r>
            <a:r>
              <a:rPr lang="id-ID" dirty="0"/>
              <a:t> 2fa ini akun lebih aman kenapa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439E-6684-47C8-A071-80F5A4CD5E91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38100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Saat </a:t>
            </a:r>
            <a:r>
              <a:rPr lang="id-ID" dirty="0" err="1"/>
              <a:t>login</a:t>
            </a:r>
            <a:r>
              <a:rPr lang="id-ID" dirty="0"/>
              <a:t> membutuhkan 2 </a:t>
            </a:r>
            <a:r>
              <a:rPr lang="id-ID" dirty="0" err="1"/>
              <a:t>factor</a:t>
            </a:r>
            <a:r>
              <a:rPr lang="id-ID" dirty="0"/>
              <a:t> yaitu </a:t>
            </a:r>
            <a:r>
              <a:rPr lang="id-ID" dirty="0" err="1"/>
              <a:t>login</a:t>
            </a:r>
            <a:r>
              <a:rPr lang="id-ID" dirty="0"/>
              <a:t> </a:t>
            </a:r>
            <a:r>
              <a:rPr lang="id-ID" dirty="0" err="1"/>
              <a:t>standart</a:t>
            </a:r>
            <a:r>
              <a:rPr lang="id-ID" dirty="0"/>
              <a:t> dan kode </a:t>
            </a:r>
            <a:r>
              <a:rPr lang="id-ID" dirty="0" err="1"/>
              <a:t>otp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439E-6684-47C8-A071-80F5A4CD5E91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5460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Si-</a:t>
            </a:r>
            <a:r>
              <a:rPr lang="id-ID" dirty="0" err="1"/>
              <a:t>abka</a:t>
            </a:r>
            <a:r>
              <a:rPr lang="id-ID" dirty="0"/>
              <a:t> sendiri sistem yang di pakai oleh koperasi amal bakti, koperasi seperti pada umunya (bisa melakukan pinjaman </a:t>
            </a:r>
            <a:r>
              <a:rPr lang="id-ID" dirty="0" err="1"/>
              <a:t>simapanan</a:t>
            </a:r>
            <a:r>
              <a:rPr lang="id-ID" dirty="0"/>
              <a:t> </a:t>
            </a:r>
            <a:r>
              <a:rPr lang="id-ID" dirty="0" err="1"/>
              <a:t>dll</a:t>
            </a:r>
            <a:r>
              <a:rPr lang="id-ID" dirty="0"/>
              <a:t>) &gt; bedanya &gt; </a:t>
            </a:r>
            <a:r>
              <a:rPr lang="id-ID" dirty="0" err="1"/>
              <a:t>dibawah</a:t>
            </a:r>
            <a:r>
              <a:rPr lang="id-ID" dirty="0"/>
              <a:t> naungan kementerian agama jember sehingga seluruh anggotanya merupakan karyawan dan pekerja </a:t>
            </a:r>
            <a:r>
              <a:rPr lang="id-ID" dirty="0" err="1"/>
              <a:t>kemenag</a:t>
            </a:r>
            <a:r>
              <a:rPr lang="id-ID" dirty="0"/>
              <a:t> (karyawan di kantor sendiri, guru2 mi </a:t>
            </a:r>
            <a:r>
              <a:rPr lang="id-ID" dirty="0" err="1"/>
              <a:t>mts</a:t>
            </a:r>
            <a:r>
              <a:rPr lang="id-ID" dirty="0"/>
              <a:t> </a:t>
            </a:r>
            <a:r>
              <a:rPr lang="id-ID" dirty="0" err="1"/>
              <a:t>ma</a:t>
            </a:r>
            <a:r>
              <a:rPr lang="id-ID" dirty="0"/>
              <a:t> dan anggota2 </a:t>
            </a:r>
            <a:r>
              <a:rPr lang="id-ID" dirty="0" err="1"/>
              <a:t>kemenga</a:t>
            </a:r>
            <a:r>
              <a:rPr lang="id-ID" dirty="0"/>
              <a:t>) </a:t>
            </a:r>
          </a:p>
          <a:p>
            <a:r>
              <a:rPr lang="id-ID" dirty="0"/>
              <a:t>Dari banyaknya anggota maka arus perputaran uang di koperasi ini sangat besar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439E-6684-47C8-A071-80F5A4CD5E91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0305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Kembali ke topik &gt; tujuan dari penelitian ini adalah mengamankan proses </a:t>
            </a:r>
            <a:r>
              <a:rPr lang="id-ID" dirty="0" err="1"/>
              <a:t>login</a:t>
            </a:r>
            <a:r>
              <a:rPr lang="id-ID" dirty="0"/>
              <a:t> dan transaksi yang ada di sistem </a:t>
            </a:r>
            <a:r>
              <a:rPr lang="id-ID" dirty="0" err="1"/>
              <a:t>siabka</a:t>
            </a:r>
            <a:r>
              <a:rPr lang="id-ID" dirty="0"/>
              <a:t>, </a:t>
            </a:r>
          </a:p>
          <a:p>
            <a:r>
              <a:rPr lang="id-ID" dirty="0"/>
              <a:t>Di layar merupakan alur umum proses </a:t>
            </a:r>
            <a:r>
              <a:rPr lang="id-ID" dirty="0" err="1"/>
              <a:t>login</a:t>
            </a:r>
            <a:r>
              <a:rPr lang="id-ID" dirty="0"/>
              <a:t> yang biasa kita pakai dan sekarang ini masih di pakai oleh </a:t>
            </a:r>
            <a:r>
              <a:rPr lang="id-ID" dirty="0" err="1"/>
              <a:t>siabka</a:t>
            </a:r>
            <a:endParaRPr lang="id-ID" dirty="0"/>
          </a:p>
          <a:p>
            <a:r>
              <a:rPr lang="id-ID" dirty="0" err="1"/>
              <a:t>User</a:t>
            </a:r>
            <a:r>
              <a:rPr lang="id-ID" dirty="0"/>
              <a:t> </a:t>
            </a:r>
            <a:r>
              <a:rPr lang="id-ID" dirty="0" err="1"/>
              <a:t>login</a:t>
            </a:r>
            <a:r>
              <a:rPr lang="id-ID" dirty="0"/>
              <a:t> &gt; </a:t>
            </a:r>
            <a:r>
              <a:rPr lang="id-ID" dirty="0" err="1"/>
              <a:t>memasukan</a:t>
            </a:r>
            <a:r>
              <a:rPr lang="id-ID" dirty="0"/>
              <a:t> </a:t>
            </a:r>
            <a:r>
              <a:rPr lang="id-ID" dirty="0" err="1"/>
              <a:t>usernam</a:t>
            </a:r>
            <a:r>
              <a:rPr lang="id-ID" dirty="0"/>
              <a:t> dan </a:t>
            </a:r>
            <a:r>
              <a:rPr lang="id-ID" dirty="0" err="1"/>
              <a:t>password</a:t>
            </a:r>
            <a:r>
              <a:rPr lang="id-ID" dirty="0"/>
              <a:t> &gt; </a:t>
            </a:r>
            <a:r>
              <a:rPr lang="id-ID" dirty="0" err="1"/>
              <a:t>user</a:t>
            </a:r>
            <a:r>
              <a:rPr lang="id-ID" dirty="0"/>
              <a:t> masuk ke dalam sistem</a:t>
            </a:r>
          </a:p>
          <a:p>
            <a:r>
              <a:rPr lang="id-ID" dirty="0"/>
              <a:t>Tetapi cara tersebut tidak aman, bagaimana kalau data akun kita tercuri (yang terjadi seluruh transaksi bisa di bajak orang / bagaimana kalau akun admin yang tercuri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439E-6684-47C8-A071-80F5A4CD5E91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750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Dari cara </a:t>
            </a:r>
            <a:r>
              <a:rPr lang="id-ID" dirty="0" err="1"/>
              <a:t>login</a:t>
            </a:r>
            <a:r>
              <a:rPr lang="id-ID" dirty="0"/>
              <a:t> yang bisa di bilang </a:t>
            </a:r>
            <a:r>
              <a:rPr lang="id-ID" dirty="0" err="1"/>
              <a:t>primitive</a:t>
            </a:r>
            <a:r>
              <a:rPr lang="id-ID" dirty="0"/>
              <a:t> itu yang kemungkinan di bobol akun </a:t>
            </a:r>
            <a:r>
              <a:rPr lang="id-ID" dirty="0" err="1"/>
              <a:t>nya</a:t>
            </a:r>
            <a:r>
              <a:rPr lang="id-ID" dirty="0"/>
              <a:t> tinggi muncul </a:t>
            </a:r>
            <a:r>
              <a:rPr lang="id-ID" dirty="0" err="1"/>
              <a:t>lah</a:t>
            </a:r>
            <a:r>
              <a:rPr lang="id-ID" dirty="0"/>
              <a:t> metode 2fa</a:t>
            </a:r>
          </a:p>
          <a:p>
            <a:r>
              <a:rPr lang="id-ID" dirty="0"/>
              <a:t>2fa </a:t>
            </a:r>
            <a:r>
              <a:rPr lang="id-ID" dirty="0" err="1"/>
              <a:t>authentication</a:t>
            </a:r>
            <a:r>
              <a:rPr lang="id-ID" dirty="0"/>
              <a:t> &gt; seperti </a:t>
            </a:r>
            <a:r>
              <a:rPr lang="id-ID" dirty="0" err="1"/>
              <a:t>login</a:t>
            </a:r>
            <a:r>
              <a:rPr lang="id-ID" dirty="0"/>
              <a:t> pada umumnya &gt; setelah </a:t>
            </a:r>
            <a:r>
              <a:rPr lang="id-ID" dirty="0" err="1"/>
              <a:t>login</a:t>
            </a:r>
            <a:r>
              <a:rPr lang="id-ID" dirty="0"/>
              <a:t> </a:t>
            </a:r>
            <a:r>
              <a:rPr lang="id-ID" dirty="0" err="1"/>
              <a:t>user</a:t>
            </a:r>
            <a:r>
              <a:rPr lang="id-ID" dirty="0"/>
              <a:t> diwajibkan </a:t>
            </a:r>
            <a:r>
              <a:rPr lang="id-ID" dirty="0" err="1"/>
              <a:t>memasukan</a:t>
            </a:r>
            <a:r>
              <a:rPr lang="id-ID" dirty="0"/>
              <a:t> kode OTP</a:t>
            </a:r>
          </a:p>
          <a:p>
            <a:r>
              <a:rPr lang="id-ID" dirty="0"/>
              <a:t>Terdapat 2 metode 2fa</a:t>
            </a:r>
          </a:p>
          <a:p>
            <a:pPr marL="228600" indent="-228600">
              <a:buAutoNum type="arabicPeriod"/>
            </a:pPr>
            <a:r>
              <a:rPr lang="id-ID" dirty="0"/>
              <a:t>HOTP &gt; server mengirim </a:t>
            </a:r>
            <a:r>
              <a:rPr lang="id-ID" dirty="0" err="1"/>
              <a:t>otp</a:t>
            </a:r>
            <a:r>
              <a:rPr lang="id-ID" dirty="0"/>
              <a:t> ke </a:t>
            </a:r>
            <a:r>
              <a:rPr lang="id-ID" dirty="0" err="1"/>
              <a:t>user</a:t>
            </a:r>
            <a:endParaRPr lang="id-ID" dirty="0"/>
          </a:p>
          <a:p>
            <a:pPr marL="228600" indent="-228600">
              <a:buAutoNum type="arabicPeriod"/>
            </a:pPr>
            <a:r>
              <a:rPr lang="id-ID" dirty="0"/>
              <a:t>TOTP &gt; </a:t>
            </a:r>
            <a:r>
              <a:rPr lang="id-ID" dirty="0" err="1"/>
              <a:t>user</a:t>
            </a:r>
            <a:r>
              <a:rPr lang="id-ID" dirty="0"/>
              <a:t> dan server sama2 </a:t>
            </a:r>
            <a:r>
              <a:rPr lang="id-ID" dirty="0" err="1"/>
              <a:t>generate</a:t>
            </a:r>
            <a:r>
              <a:rPr lang="id-ID" dirty="0"/>
              <a:t> </a:t>
            </a:r>
            <a:r>
              <a:rPr lang="id-ID" dirty="0" err="1"/>
              <a:t>otp</a:t>
            </a:r>
            <a:r>
              <a:rPr lang="id-ID" dirty="0"/>
              <a:t> (pada </a:t>
            </a:r>
            <a:r>
              <a:rPr lang="id-ID" dirty="0" err="1"/>
              <a:t>penilitian</a:t>
            </a:r>
            <a:r>
              <a:rPr lang="id-ID" dirty="0"/>
              <a:t> ini)</a:t>
            </a:r>
          </a:p>
          <a:p>
            <a:pPr marL="0" indent="0">
              <a:buNone/>
            </a:pPr>
            <a:r>
              <a:rPr lang="id-ID" dirty="0"/>
              <a:t>Kenapa karena </a:t>
            </a:r>
            <a:r>
              <a:rPr lang="id-ID" dirty="0" err="1"/>
              <a:t>totp</a:t>
            </a:r>
            <a:r>
              <a:rPr lang="id-ID" dirty="0"/>
              <a:t> lebih fleksibel dan aman</a:t>
            </a:r>
          </a:p>
          <a:p>
            <a:pPr marL="228600" indent="-228600">
              <a:buAutoNum type="arabicPeriod"/>
            </a:pPr>
            <a:r>
              <a:rPr lang="id-ID" dirty="0"/>
              <a:t>Kemungkinan kode tidak terkirim</a:t>
            </a:r>
          </a:p>
          <a:p>
            <a:pPr marL="228600" indent="-228600">
              <a:buAutoNum type="arabicPeriod"/>
            </a:pPr>
            <a:r>
              <a:rPr lang="id-ID" dirty="0"/>
              <a:t>Lebih mahal karena harus sewa pihak ketiga (</a:t>
            </a:r>
            <a:r>
              <a:rPr lang="id-ID" dirty="0" err="1"/>
              <a:t>email,sms,telepon</a:t>
            </a:r>
            <a:r>
              <a:rPr lang="id-ID" dirty="0"/>
              <a:t>)</a:t>
            </a:r>
          </a:p>
          <a:p>
            <a:pPr marL="228600" indent="-228600">
              <a:buAutoNum type="arabicPeriod"/>
            </a:pPr>
            <a:r>
              <a:rPr lang="id-ID" dirty="0"/>
              <a:t>Membebani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439E-6684-47C8-A071-80F5A4CD5E91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5691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Kenalan dulu dengan judul </a:t>
            </a:r>
            <a:r>
              <a:rPr lang="id-ID" dirty="0" err="1"/>
              <a:t>nya</a:t>
            </a:r>
            <a:endParaRPr lang="id-ID" dirty="0"/>
          </a:p>
          <a:p>
            <a:pPr marL="228600" indent="-228600">
              <a:buAutoNum type="arabicPeriod"/>
            </a:pPr>
            <a:r>
              <a:rPr lang="id-ID" dirty="0"/>
              <a:t>Apa itu 2fa</a:t>
            </a:r>
          </a:p>
          <a:p>
            <a:pPr marL="228600" indent="-228600">
              <a:buAutoNum type="arabicPeriod"/>
            </a:pPr>
            <a:r>
              <a:rPr lang="id-ID" dirty="0" err="1"/>
              <a:t>Rsa</a:t>
            </a:r>
            <a:r>
              <a:rPr lang="id-ID" dirty="0"/>
              <a:t> itu apa</a:t>
            </a:r>
          </a:p>
          <a:p>
            <a:pPr marL="228600" indent="-228600">
              <a:buAutoNum type="arabicPeriod"/>
            </a:pPr>
            <a:r>
              <a:rPr lang="id-ID" dirty="0"/>
              <a:t>Si </a:t>
            </a:r>
            <a:r>
              <a:rPr lang="id-ID" dirty="0" err="1"/>
              <a:t>abka</a:t>
            </a:r>
            <a:r>
              <a:rPr lang="id-ID" dirty="0"/>
              <a:t> itu apa</a:t>
            </a:r>
          </a:p>
          <a:p>
            <a:pPr marL="228600" indent="-228600">
              <a:buAutoNum type="arabicPeriod"/>
            </a:pPr>
            <a:r>
              <a:rPr lang="id-ID" dirty="0" err="1"/>
              <a:t>Hubingannya</a:t>
            </a:r>
            <a:r>
              <a:rPr lang="id-ID" dirty="0"/>
              <a:t> apa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439E-6684-47C8-A071-80F5A4CD5E91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4866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err="1"/>
              <a:t>Rsa</a:t>
            </a:r>
            <a:r>
              <a:rPr lang="id-ID" dirty="0"/>
              <a:t> berfungsi untuk mengamankan kode </a:t>
            </a:r>
            <a:r>
              <a:rPr lang="id-ID" dirty="0" err="1"/>
              <a:t>otp</a:t>
            </a:r>
            <a:r>
              <a:rPr lang="id-ID" dirty="0"/>
              <a:t> yang dikirimkan oleh </a:t>
            </a:r>
            <a:r>
              <a:rPr lang="id-ID" dirty="0" err="1"/>
              <a:t>user</a:t>
            </a:r>
            <a:r>
              <a:rPr lang="id-ID" dirty="0"/>
              <a:t> ke server</a:t>
            </a:r>
          </a:p>
          <a:p>
            <a:r>
              <a:rPr lang="id-ID" dirty="0"/>
              <a:t>Dikarenakan </a:t>
            </a:r>
            <a:r>
              <a:rPr lang="id-ID" dirty="0" err="1"/>
              <a:t>otp</a:t>
            </a:r>
            <a:r>
              <a:rPr lang="id-ID" dirty="0"/>
              <a:t> memiliki pola meskipun sangat sulit di prediksi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439E-6684-47C8-A071-80F5A4CD5E91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054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Tampilan saat registrasi </a:t>
            </a:r>
            <a:r>
              <a:rPr lang="id-ID" dirty="0" err="1"/>
              <a:t>otp</a:t>
            </a:r>
            <a:endParaRPr lang="id-ID" dirty="0"/>
          </a:p>
          <a:p>
            <a:r>
              <a:rPr lang="id-ID" dirty="0" err="1"/>
              <a:t>User</a:t>
            </a:r>
            <a:r>
              <a:rPr lang="id-ID" dirty="0"/>
              <a:t> </a:t>
            </a:r>
            <a:r>
              <a:rPr lang="id-ID" dirty="0" err="1"/>
              <a:t>scan</a:t>
            </a:r>
            <a:r>
              <a:rPr lang="id-ID" dirty="0"/>
              <a:t> </a:t>
            </a:r>
            <a:r>
              <a:rPr lang="id-ID" dirty="0" err="1"/>
              <a:t>barcode</a:t>
            </a:r>
            <a:r>
              <a:rPr lang="id-ID" dirty="0"/>
              <a:t> untuk mendapatkan </a:t>
            </a:r>
            <a:r>
              <a:rPr lang="id-ID" dirty="0" err="1"/>
              <a:t>secretkey</a:t>
            </a:r>
            <a:r>
              <a:rPr lang="id-ID" dirty="0"/>
              <a:t> dan mencoba </a:t>
            </a:r>
            <a:r>
              <a:rPr lang="id-ID" dirty="0" err="1"/>
              <a:t>memasukan</a:t>
            </a:r>
            <a:r>
              <a:rPr lang="id-ID" dirty="0"/>
              <a:t> kode </a:t>
            </a:r>
            <a:r>
              <a:rPr lang="id-ID" dirty="0" err="1"/>
              <a:t>otp</a:t>
            </a:r>
            <a:r>
              <a:rPr lang="id-ID" dirty="0"/>
              <a:t> yang sudah di </a:t>
            </a:r>
            <a:r>
              <a:rPr lang="id-ID" dirty="0" err="1"/>
              <a:t>generate</a:t>
            </a:r>
            <a:endParaRPr lang="id-ID" dirty="0"/>
          </a:p>
          <a:p>
            <a:r>
              <a:rPr lang="id-ID" dirty="0"/>
              <a:t>Ribet kan</a:t>
            </a:r>
          </a:p>
          <a:p>
            <a:r>
              <a:rPr lang="id-ID" dirty="0" err="1"/>
              <a:t>Sedikti</a:t>
            </a:r>
            <a:r>
              <a:rPr lang="id-ID" dirty="0"/>
              <a:t> ribet untuk menamankan akun kita</a:t>
            </a:r>
          </a:p>
          <a:p>
            <a:r>
              <a:rPr lang="id-ID" dirty="0"/>
              <a:t>Kenapa sih kok susah2 padahal tinggal </a:t>
            </a:r>
            <a:r>
              <a:rPr lang="id-ID" dirty="0" err="1"/>
              <a:t>login</a:t>
            </a:r>
            <a:r>
              <a:rPr lang="id-ID" dirty="0"/>
              <a:t> juga sudah selesai</a:t>
            </a:r>
          </a:p>
          <a:p>
            <a:r>
              <a:rPr lang="id-ID" dirty="0"/>
              <a:t>Mungkin untuk </a:t>
            </a:r>
            <a:r>
              <a:rPr lang="id-ID" dirty="0" err="1"/>
              <a:t>ewbsite</a:t>
            </a:r>
            <a:r>
              <a:rPr lang="id-ID" dirty="0"/>
              <a:t> biasa seperti berita </a:t>
            </a:r>
            <a:r>
              <a:rPr lang="id-ID" dirty="0" err="1"/>
              <a:t>dll</a:t>
            </a:r>
            <a:r>
              <a:rPr lang="id-ID" dirty="0"/>
              <a:t> tidak masalah</a:t>
            </a:r>
          </a:p>
          <a:p>
            <a:r>
              <a:rPr lang="id-ID" dirty="0"/>
              <a:t>Bagaimana kalau yang </a:t>
            </a:r>
            <a:r>
              <a:rPr lang="id-ID" dirty="0" err="1"/>
              <a:t>emnyangkut</a:t>
            </a:r>
            <a:r>
              <a:rPr lang="id-ID" dirty="0"/>
              <a:t> keuangan seperti </a:t>
            </a:r>
            <a:r>
              <a:rPr lang="id-ID" dirty="0" err="1"/>
              <a:t>siabka</a:t>
            </a:r>
            <a:endParaRPr lang="id-ID" dirty="0"/>
          </a:p>
          <a:p>
            <a:r>
              <a:rPr lang="id-ID" dirty="0"/>
              <a:t>Berbahaya sekali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439E-6684-47C8-A071-80F5A4CD5E91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5772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Sekarang kita lihat statistik </a:t>
            </a:r>
            <a:r>
              <a:rPr lang="id-ID" dirty="0" err="1"/>
              <a:t>website</a:t>
            </a:r>
            <a:r>
              <a:rPr lang="id-ID" dirty="0"/>
              <a:t> yang telah di bobol </a:t>
            </a:r>
          </a:p>
          <a:p>
            <a:r>
              <a:rPr lang="id-ID" dirty="0"/>
              <a:t>Data ini </a:t>
            </a:r>
            <a:r>
              <a:rPr lang="id-ID" dirty="0" err="1"/>
              <a:t>diapat</a:t>
            </a:r>
            <a:r>
              <a:rPr lang="id-ID" dirty="0"/>
              <a:t> dari </a:t>
            </a:r>
            <a:r>
              <a:rPr lang="id-ID" dirty="0" err="1"/>
              <a:t>sucury</a:t>
            </a:r>
            <a:r>
              <a:rPr lang="id-ID" dirty="0"/>
              <a:t> salah satu </a:t>
            </a:r>
            <a:r>
              <a:rPr lang="id-ID" dirty="0" err="1"/>
              <a:t>perusahan</a:t>
            </a:r>
            <a:r>
              <a:rPr lang="id-ID" dirty="0"/>
              <a:t> </a:t>
            </a:r>
            <a:r>
              <a:rPr lang="id-ID" dirty="0" err="1"/>
              <a:t>it</a:t>
            </a:r>
            <a:r>
              <a:rPr lang="id-ID" dirty="0"/>
              <a:t> digital dalam pengamanan </a:t>
            </a:r>
            <a:r>
              <a:rPr lang="id-ID" dirty="0" err="1"/>
              <a:t>webiste</a:t>
            </a:r>
            <a:endParaRPr lang="id-ID" dirty="0"/>
          </a:p>
          <a:p>
            <a:r>
              <a:rPr lang="id-ID" dirty="0"/>
              <a:t>Pertama </a:t>
            </a:r>
            <a:r>
              <a:rPr lang="id-ID" dirty="0" err="1"/>
              <a:t>cms</a:t>
            </a:r>
            <a:r>
              <a:rPr lang="id-ID" dirty="0"/>
              <a:t> </a:t>
            </a:r>
          </a:p>
          <a:p>
            <a:r>
              <a:rPr lang="id-ID" dirty="0" err="1"/>
              <a:t>Cms</a:t>
            </a:r>
            <a:r>
              <a:rPr lang="id-ID" dirty="0"/>
              <a:t> yang sering </a:t>
            </a:r>
            <a:r>
              <a:rPr lang="id-ID" dirty="0" err="1"/>
              <a:t>diapaki</a:t>
            </a:r>
            <a:r>
              <a:rPr lang="id-ID" dirty="0"/>
              <a:t> &gt; </a:t>
            </a:r>
            <a:r>
              <a:rPr lang="id-ID" dirty="0" err="1"/>
              <a:t>wordpress</a:t>
            </a:r>
            <a:r>
              <a:rPr lang="id-ID" dirty="0"/>
              <a:t> di urutan pertama dengan besar 83% dari total </a:t>
            </a:r>
            <a:r>
              <a:rPr lang="id-ID" dirty="0" err="1"/>
              <a:t>website</a:t>
            </a:r>
            <a:r>
              <a:rPr lang="id-ID" dirty="0"/>
              <a:t> yang dibobol</a:t>
            </a:r>
          </a:p>
          <a:p>
            <a:r>
              <a:rPr lang="id-ID" dirty="0"/>
              <a:t>Kenapa karena </a:t>
            </a:r>
            <a:r>
              <a:rPr lang="id-ID" dirty="0" err="1"/>
              <a:t>user</a:t>
            </a:r>
            <a:r>
              <a:rPr lang="id-ID" dirty="0"/>
              <a:t> sering asal </a:t>
            </a:r>
            <a:r>
              <a:rPr lang="id-ID" dirty="0" err="1"/>
              <a:t>install</a:t>
            </a:r>
            <a:r>
              <a:rPr lang="id-ID" dirty="0"/>
              <a:t> </a:t>
            </a:r>
            <a:r>
              <a:rPr lang="id-ID" dirty="0" err="1"/>
              <a:t>plugin</a:t>
            </a:r>
            <a:r>
              <a:rPr lang="id-ID" dirty="0"/>
              <a:t> dan ternyata </a:t>
            </a:r>
            <a:r>
              <a:rPr lang="id-ID" dirty="0" err="1"/>
              <a:t>plugin</a:t>
            </a:r>
            <a:r>
              <a:rPr lang="id-ID" dirty="0"/>
              <a:t> </a:t>
            </a:r>
            <a:r>
              <a:rPr lang="id-ID" dirty="0" err="1"/>
              <a:t>nya</a:t>
            </a:r>
            <a:r>
              <a:rPr lang="id-ID" dirty="0"/>
              <a:t> punya celah atau sengaja dibuat celah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439E-6684-47C8-A071-80F5A4CD5E91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1333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Yang kedua adalah </a:t>
            </a:r>
            <a:r>
              <a:rPr lang="id-ID" dirty="0" err="1"/>
              <a:t>website</a:t>
            </a:r>
            <a:r>
              <a:rPr lang="id-ID" dirty="0"/>
              <a:t> biasa </a:t>
            </a:r>
          </a:p>
          <a:p>
            <a:r>
              <a:rPr lang="id-ID" dirty="0"/>
              <a:t>Data di dapat dari </a:t>
            </a:r>
            <a:r>
              <a:rPr lang="id-ID" dirty="0" err="1"/>
              <a:t>webarx</a:t>
            </a:r>
            <a:r>
              <a:rPr lang="id-ID" dirty="0"/>
              <a:t> sama seperti </a:t>
            </a:r>
            <a:r>
              <a:rPr lang="id-ID" dirty="0" err="1"/>
              <a:t>sucury</a:t>
            </a:r>
            <a:endParaRPr lang="id-ID" dirty="0"/>
          </a:p>
          <a:p>
            <a:r>
              <a:rPr lang="id-ID" dirty="0"/>
              <a:t>Bisa kita lihat </a:t>
            </a:r>
            <a:r>
              <a:rPr lang="id-ID" dirty="0" err="1"/>
              <a:t>website</a:t>
            </a:r>
            <a:r>
              <a:rPr lang="id-ID" dirty="0"/>
              <a:t> yang di </a:t>
            </a:r>
            <a:r>
              <a:rPr lang="id-ID" dirty="0" err="1"/>
              <a:t>alporkan</a:t>
            </a:r>
            <a:r>
              <a:rPr lang="id-ID" dirty="0"/>
              <a:t> di bobol tiap harinya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439E-6684-47C8-A071-80F5A4CD5E91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36021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05210"/>
            <a:ext cx="9144000" cy="52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279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167594"/>
            <a:ext cx="2880000" cy="28083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264000" y="0"/>
            <a:ext cx="2880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792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812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533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89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41" y="1313860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07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243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771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7735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24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995686"/>
            <a:ext cx="9144000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31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62" r:id="rId5"/>
    <p:sldLayoutId id="2147483655" r:id="rId6"/>
    <p:sldLayoutId id="2147483663" r:id="rId7"/>
    <p:sldLayoutId id="2147483667" r:id="rId8"/>
    <p:sldLayoutId id="2147483664" r:id="rId9"/>
    <p:sldLayoutId id="2147483668" r:id="rId10"/>
    <p:sldLayoutId id="2147483665" r:id="rId11"/>
    <p:sldLayoutId id="2147483670" r:id="rId12"/>
    <p:sldLayoutId id="2147483672" r:id="rId13"/>
    <p:sldLayoutId id="2147483656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comments" Target="../comments/comment1.xml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eg"/><Relationship Id="rId5" Type="http://schemas.openxmlformats.org/officeDocument/2006/relationships/image" Target="../media/image15.png"/><Relationship Id="rId10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eg"/><Relationship Id="rId11" Type="http://schemas.openxmlformats.org/officeDocument/2006/relationships/image" Target="../media/image24.png"/><Relationship Id="rId5" Type="http://schemas.openxmlformats.org/officeDocument/2006/relationships/image" Target="../media/image15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ign on a pole&#10;&#10;Description generated with very high confidence">
            <a:extLst>
              <a:ext uri="{FF2B5EF4-FFF2-40B4-BE49-F238E27FC236}">
                <a16:creationId xmlns:a16="http://schemas.microsoft.com/office/drawing/2014/main" id="{DCB9936D-D940-4971-83C2-AD353423BC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61342"/>
            <a:ext cx="1070248" cy="107024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E331AFA-17A6-453F-B775-9A2234BAC49A}"/>
              </a:ext>
            </a:extLst>
          </p:cNvPr>
          <p:cNvSpPr txBox="1">
            <a:spLocks/>
          </p:cNvSpPr>
          <p:nvPr/>
        </p:nvSpPr>
        <p:spPr>
          <a:xfrm>
            <a:off x="0" y="3003798"/>
            <a:ext cx="9144000" cy="177096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2400" dirty="0"/>
            </a:br>
            <a:r>
              <a:rPr lang="en-US" sz="2400" dirty="0"/>
              <a:t> </a:t>
            </a:r>
            <a:r>
              <a:rPr lang="en-US" sz="2400" b="1" dirty="0"/>
              <a:t>IMPLEMENTASI TWO FACTOR AUTHENTICATION DAN </a:t>
            </a:r>
            <a:br>
              <a:rPr lang="en-US" sz="2400" dirty="0"/>
            </a:br>
            <a:r>
              <a:rPr lang="en-US" sz="2400" b="1" dirty="0"/>
              <a:t>ALGORITMA RSA SEBAGAI METODE AUTENTIKASI </a:t>
            </a:r>
            <a:br>
              <a:rPr lang="en-US" sz="2400" dirty="0"/>
            </a:br>
            <a:r>
              <a:rPr lang="it-IT" sz="2400" b="1" dirty="0"/>
              <a:t>LOGIN PADA SI-ABKA (SISTEM AMAL BAKTI </a:t>
            </a:r>
            <a:br>
              <a:rPr lang="it-IT" sz="2400" dirty="0"/>
            </a:br>
            <a:r>
              <a:rPr lang="en-US" sz="2400" b="1" dirty="0"/>
              <a:t>KEMENTERIAN AGAMA)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88D2736-8C1A-4655-8B6D-838ED5EA6265}"/>
              </a:ext>
            </a:extLst>
          </p:cNvPr>
          <p:cNvGrpSpPr/>
          <p:nvPr/>
        </p:nvGrpSpPr>
        <p:grpSpPr>
          <a:xfrm>
            <a:off x="4443614" y="55913"/>
            <a:ext cx="918369" cy="2523485"/>
            <a:chOff x="1445992" y="1282603"/>
            <a:chExt cx="1241837" cy="3412305"/>
          </a:xfrm>
        </p:grpSpPr>
        <p:pic>
          <p:nvPicPr>
            <p:cNvPr id="12" name="Picture 11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D71A7A86-1EE3-4116-8BB4-54D06A64F7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013" b="47046"/>
            <a:stretch/>
          </p:blipFill>
          <p:spPr>
            <a:xfrm>
              <a:off x="1459286" y="1282603"/>
              <a:ext cx="1228543" cy="2712587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96A8C9E-A3AD-43E7-ACC2-863203A80DDD}"/>
                </a:ext>
              </a:extLst>
            </p:cNvPr>
            <p:cNvSpPr/>
            <p:nvPr/>
          </p:nvSpPr>
          <p:spPr>
            <a:xfrm>
              <a:off x="1445992" y="40220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900" b="1" dirty="0">
                  <a:solidFill>
                    <a:schemeClr val="tx1"/>
                  </a:solidFill>
                </a:rPr>
                <a:t>2FA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FEFA54-00EB-4277-8F0E-A08EEF2DA734}"/>
              </a:ext>
            </a:extLst>
          </p:cNvPr>
          <p:cNvGrpSpPr/>
          <p:nvPr/>
        </p:nvGrpSpPr>
        <p:grpSpPr>
          <a:xfrm>
            <a:off x="448147" y="230418"/>
            <a:ext cx="1607891" cy="4609032"/>
            <a:chOff x="4498113" y="1281577"/>
            <a:chExt cx="1228544" cy="3521631"/>
          </a:xfrm>
        </p:grpSpPr>
        <p:pic>
          <p:nvPicPr>
            <p:cNvPr id="17" name="Picture 16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BE20442B-1A85-4A9D-B80E-2E30ACD54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05" r="54808" b="50148"/>
            <a:stretch/>
          </p:blipFill>
          <p:spPr>
            <a:xfrm>
              <a:off x="4498113" y="1281577"/>
              <a:ext cx="1228544" cy="2553677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27745BB-7A6E-4F09-ADCA-2084A00FF0B4}"/>
                </a:ext>
              </a:extLst>
            </p:cNvPr>
            <p:cNvSpPr/>
            <p:nvPr/>
          </p:nvSpPr>
          <p:spPr>
            <a:xfrm>
              <a:off x="4536648" y="41303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000" b="1" dirty="0">
                  <a:solidFill>
                    <a:schemeClr val="tx1"/>
                  </a:solidFill>
                </a:rPr>
                <a:t>RSA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F896186-E462-495C-8E35-D8A607FE3245}"/>
              </a:ext>
            </a:extLst>
          </p:cNvPr>
          <p:cNvGrpSpPr/>
          <p:nvPr/>
        </p:nvGrpSpPr>
        <p:grpSpPr>
          <a:xfrm>
            <a:off x="7524328" y="3598404"/>
            <a:ext cx="551049" cy="1335966"/>
            <a:chOff x="6971719" y="1281577"/>
            <a:chExt cx="1452575" cy="3521630"/>
          </a:xfrm>
        </p:grpSpPr>
        <p:pic>
          <p:nvPicPr>
            <p:cNvPr id="20" name="Picture 19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77613FCB-EFDB-4AE0-9069-7E009F487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57" t="-947" r="34856" b="46706"/>
            <a:stretch/>
          </p:blipFill>
          <p:spPr>
            <a:xfrm>
              <a:off x="7083736" y="1281577"/>
              <a:ext cx="1228543" cy="2778492"/>
            </a:xfrm>
            <a:prstGeom prst="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C4F70D2-635C-48D9-B997-A7703DF1300D}"/>
                </a:ext>
              </a:extLst>
            </p:cNvPr>
            <p:cNvSpPr/>
            <p:nvPr/>
          </p:nvSpPr>
          <p:spPr>
            <a:xfrm>
              <a:off x="6971719" y="4130304"/>
              <a:ext cx="14525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600" b="1" dirty="0">
                  <a:solidFill>
                    <a:schemeClr val="tx1"/>
                  </a:solidFill>
                </a:rPr>
                <a:t>Si-ABKA</a:t>
              </a:r>
            </a:p>
          </p:txBody>
        </p:sp>
      </p:grpSp>
      <p:pic>
        <p:nvPicPr>
          <p:cNvPr id="22" name="Picture 21" descr="A close up of a sign&#10;&#10;Description generated with high confidence">
            <a:extLst>
              <a:ext uri="{FF2B5EF4-FFF2-40B4-BE49-F238E27FC236}">
                <a16:creationId xmlns:a16="http://schemas.microsoft.com/office/drawing/2014/main" id="{3AD4C091-2ED0-48C8-A0A8-40CBAA2804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6903">
            <a:off x="3575184" y="2544587"/>
            <a:ext cx="951254" cy="6390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5616A0A-A79E-48B7-B770-722CE06E5B18}"/>
              </a:ext>
            </a:extLst>
          </p:cNvPr>
          <p:cNvSpPr txBox="1"/>
          <p:nvPr/>
        </p:nvSpPr>
        <p:spPr>
          <a:xfrm>
            <a:off x="3332692" y="3092429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err="1"/>
              <a:t>abcd</a:t>
            </a:r>
            <a:endParaRPr lang="id-ID" dirty="0"/>
          </a:p>
        </p:txBody>
      </p:sp>
      <p:pic>
        <p:nvPicPr>
          <p:cNvPr id="26" name="Picture 25" descr="A close up of a sign&#10;&#10;Description generated with high confidence">
            <a:extLst>
              <a:ext uri="{FF2B5EF4-FFF2-40B4-BE49-F238E27FC236}">
                <a16:creationId xmlns:a16="http://schemas.microsoft.com/office/drawing/2014/main" id="{8CF18144-750E-437D-B207-E6B909CE64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91139" y="2802017"/>
            <a:ext cx="951254" cy="63901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9F6BC60-783D-4E1F-B0A3-49502FF9C755}"/>
              </a:ext>
            </a:extLst>
          </p:cNvPr>
          <p:cNvSpPr txBox="1"/>
          <p:nvPr/>
        </p:nvSpPr>
        <p:spPr>
          <a:xfrm>
            <a:off x="4603973" y="2828211"/>
            <a:ext cx="537776" cy="276999"/>
          </a:xfrm>
          <a:prstGeom prst="rect">
            <a:avLst/>
          </a:prstGeom>
          <a:solidFill>
            <a:srgbClr val="FFFFFF"/>
          </a:solidFill>
          <a:ln>
            <a:solidFill>
              <a:srgbClr val="37E02A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d-ID" sz="1200" dirty="0">
                <a:solidFill>
                  <a:schemeClr val="tx1"/>
                </a:solidFill>
              </a:rPr>
              <a:t>T =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7F08EB-B4D1-4A28-80A6-8350229CC71B}"/>
              </a:ext>
            </a:extLst>
          </p:cNvPr>
          <p:cNvSpPr txBox="1"/>
          <p:nvPr/>
        </p:nvSpPr>
        <p:spPr>
          <a:xfrm>
            <a:off x="4547256" y="354037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err="1"/>
              <a:t>dabc</a:t>
            </a:r>
            <a:endParaRPr lang="id-ID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88B47-F04B-4A30-80B9-164C18071081}"/>
              </a:ext>
            </a:extLst>
          </p:cNvPr>
          <p:cNvSpPr txBox="1"/>
          <p:nvPr/>
        </p:nvSpPr>
        <p:spPr>
          <a:xfrm>
            <a:off x="3715825" y="2433250"/>
            <a:ext cx="537776" cy="276999"/>
          </a:xfrm>
          <a:prstGeom prst="rect">
            <a:avLst/>
          </a:prstGeom>
          <a:solidFill>
            <a:srgbClr val="FFFFFF"/>
          </a:solidFill>
          <a:ln>
            <a:solidFill>
              <a:srgbClr val="37E02A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d-ID" sz="1200" dirty="0">
                <a:solidFill>
                  <a:schemeClr val="tx1"/>
                </a:solidFill>
              </a:rPr>
              <a:t>T = 1</a:t>
            </a:r>
          </a:p>
        </p:txBody>
      </p:sp>
      <p:pic>
        <p:nvPicPr>
          <p:cNvPr id="30" name="Picture 29" descr="A close up of a sign&#10;&#10;Description generated with high confidence">
            <a:extLst>
              <a:ext uri="{FF2B5EF4-FFF2-40B4-BE49-F238E27FC236}">
                <a16:creationId xmlns:a16="http://schemas.microsoft.com/office/drawing/2014/main" id="{D198EFA8-6CD5-4EAD-981A-B43E70207C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2183">
            <a:off x="5253960" y="2529129"/>
            <a:ext cx="951254" cy="63901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0A96776-ACCC-44C4-A9E1-02E53550559E}"/>
              </a:ext>
            </a:extLst>
          </p:cNvPr>
          <p:cNvSpPr txBox="1"/>
          <p:nvPr/>
        </p:nvSpPr>
        <p:spPr>
          <a:xfrm>
            <a:off x="5534519" y="2427873"/>
            <a:ext cx="537776" cy="276999"/>
          </a:xfrm>
          <a:prstGeom prst="rect">
            <a:avLst/>
          </a:prstGeom>
          <a:solidFill>
            <a:srgbClr val="FFFFFF"/>
          </a:solidFill>
          <a:ln>
            <a:solidFill>
              <a:srgbClr val="37E02A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d-ID" sz="1200" dirty="0">
                <a:solidFill>
                  <a:schemeClr val="tx1"/>
                </a:solidFill>
              </a:rPr>
              <a:t>T =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F659E2-231A-41DE-890D-F15E04A4C1AB}"/>
              </a:ext>
            </a:extLst>
          </p:cNvPr>
          <p:cNvSpPr txBox="1"/>
          <p:nvPr/>
        </p:nvSpPr>
        <p:spPr>
          <a:xfrm>
            <a:off x="5534519" y="312152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err="1"/>
              <a:t>cdab</a:t>
            </a:r>
            <a:endParaRPr lang="id-ID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D348B81-DCE3-4683-A102-1F6AFF4FDCD8}"/>
              </a:ext>
            </a:extLst>
          </p:cNvPr>
          <p:cNvSpPr/>
          <p:nvPr/>
        </p:nvSpPr>
        <p:spPr>
          <a:xfrm>
            <a:off x="3175754" y="3077983"/>
            <a:ext cx="940873" cy="44794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FC5DAEE-7119-43CA-872E-585C477D437A}"/>
              </a:ext>
            </a:extLst>
          </p:cNvPr>
          <p:cNvSpPr/>
          <p:nvPr/>
        </p:nvSpPr>
        <p:spPr>
          <a:xfrm>
            <a:off x="4423215" y="3519380"/>
            <a:ext cx="940873" cy="44794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CB8BD43-6BFA-4F88-8EB9-0D5B68AF3750}"/>
              </a:ext>
            </a:extLst>
          </p:cNvPr>
          <p:cNvSpPr/>
          <p:nvPr/>
        </p:nvSpPr>
        <p:spPr>
          <a:xfrm>
            <a:off x="5429468" y="3105210"/>
            <a:ext cx="940873" cy="44794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2005838-7C05-4A98-B74F-EA96F5BEFB2D}"/>
              </a:ext>
            </a:extLst>
          </p:cNvPr>
          <p:cNvSpPr/>
          <p:nvPr/>
        </p:nvSpPr>
        <p:spPr>
          <a:xfrm>
            <a:off x="498581" y="3948579"/>
            <a:ext cx="1507025" cy="88068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98382F-AED1-4DF3-BD54-1E7F42F4BA94}"/>
              </a:ext>
            </a:extLst>
          </p:cNvPr>
          <p:cNvSpPr txBox="1"/>
          <p:nvPr/>
        </p:nvSpPr>
        <p:spPr>
          <a:xfrm>
            <a:off x="3375054" y="3633773"/>
            <a:ext cx="620683" cy="369332"/>
          </a:xfrm>
          <a:prstGeom prst="rect">
            <a:avLst/>
          </a:prstGeom>
          <a:solidFill>
            <a:srgbClr val="FFFFFF"/>
          </a:solidFill>
          <a:ln>
            <a:solidFill>
              <a:srgbClr val="37E02A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d-ID" dirty="0" err="1">
                <a:solidFill>
                  <a:schemeClr val="tx1"/>
                </a:solidFill>
              </a:rPr>
              <a:t>fgak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549D61-54D2-4CE8-B61A-337980BA16A1}"/>
              </a:ext>
            </a:extLst>
          </p:cNvPr>
          <p:cNvSpPr txBox="1"/>
          <p:nvPr/>
        </p:nvSpPr>
        <p:spPr>
          <a:xfrm>
            <a:off x="4572000" y="4101303"/>
            <a:ext cx="671979" cy="369332"/>
          </a:xfrm>
          <a:prstGeom prst="rect">
            <a:avLst/>
          </a:prstGeom>
          <a:solidFill>
            <a:srgbClr val="FFFFFF"/>
          </a:solidFill>
          <a:ln>
            <a:solidFill>
              <a:srgbClr val="37E02A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d-ID" dirty="0" err="1">
                <a:solidFill>
                  <a:schemeClr val="tx1"/>
                </a:solidFill>
              </a:rPr>
              <a:t>asbs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726458-59B0-42F6-A318-3C1A6D9A19F7}"/>
              </a:ext>
            </a:extLst>
          </p:cNvPr>
          <p:cNvSpPr txBox="1"/>
          <p:nvPr/>
        </p:nvSpPr>
        <p:spPr>
          <a:xfrm>
            <a:off x="5652120" y="3714586"/>
            <a:ext cx="595035" cy="369332"/>
          </a:xfrm>
          <a:prstGeom prst="rect">
            <a:avLst/>
          </a:prstGeom>
          <a:solidFill>
            <a:srgbClr val="FFFFFF"/>
          </a:solidFill>
          <a:ln>
            <a:solidFill>
              <a:srgbClr val="37E02A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d-ID" dirty="0" err="1">
                <a:solidFill>
                  <a:schemeClr val="tx1"/>
                </a:solidFill>
              </a:rPr>
              <a:t>bclk</a:t>
            </a:r>
            <a:endParaRPr lang="id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53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 animBg="1"/>
      <p:bldP spid="28" grpId="0"/>
      <p:bldP spid="29" grpId="0" animBg="1"/>
      <p:bldP spid="31" grpId="0" animBg="1"/>
      <p:bldP spid="3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5D242E4-C3D6-4B4A-B27E-E827DA35D983}"/>
              </a:ext>
            </a:extLst>
          </p:cNvPr>
          <p:cNvGrpSpPr/>
          <p:nvPr/>
        </p:nvGrpSpPr>
        <p:grpSpPr>
          <a:xfrm>
            <a:off x="7668344" y="3664582"/>
            <a:ext cx="471103" cy="1294492"/>
            <a:chOff x="1445992" y="1282603"/>
            <a:chExt cx="1241837" cy="3412305"/>
          </a:xfrm>
        </p:grpSpPr>
        <p:pic>
          <p:nvPicPr>
            <p:cNvPr id="6" name="Picture 5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13E87640-19A4-46F4-A963-C76CAD6F1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013" b="47046"/>
            <a:stretch/>
          </p:blipFill>
          <p:spPr>
            <a:xfrm>
              <a:off x="1459286" y="1282603"/>
              <a:ext cx="1228543" cy="2712587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6B97236-2AED-4ABF-9BAB-A707D7CFB783}"/>
                </a:ext>
              </a:extLst>
            </p:cNvPr>
            <p:cNvSpPr/>
            <p:nvPr/>
          </p:nvSpPr>
          <p:spPr>
            <a:xfrm>
              <a:off x="1445992" y="40220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900" b="1" dirty="0">
                  <a:solidFill>
                    <a:schemeClr val="tx1"/>
                  </a:solidFill>
                </a:rPr>
                <a:t>2FA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0847E8-8FE3-46F5-B625-F3D741680D39}"/>
              </a:ext>
            </a:extLst>
          </p:cNvPr>
          <p:cNvGrpSpPr/>
          <p:nvPr/>
        </p:nvGrpSpPr>
        <p:grpSpPr>
          <a:xfrm>
            <a:off x="8340380" y="3664582"/>
            <a:ext cx="466060" cy="1335966"/>
            <a:chOff x="4498113" y="1281577"/>
            <a:chExt cx="1228544" cy="3521631"/>
          </a:xfrm>
        </p:grpSpPr>
        <p:pic>
          <p:nvPicPr>
            <p:cNvPr id="9" name="Picture 8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435414DC-97F1-4C81-9BFC-70EEE70BB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05" r="54808" b="50148"/>
            <a:stretch/>
          </p:blipFill>
          <p:spPr>
            <a:xfrm>
              <a:off x="4498113" y="1281577"/>
              <a:ext cx="1228544" cy="2553677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D3E0E0A-350A-4FB3-824A-A68AB7C4078F}"/>
                </a:ext>
              </a:extLst>
            </p:cNvPr>
            <p:cNvSpPr/>
            <p:nvPr/>
          </p:nvSpPr>
          <p:spPr>
            <a:xfrm>
              <a:off x="4536648" y="41303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800" b="1" dirty="0">
                  <a:solidFill>
                    <a:schemeClr val="tx1"/>
                  </a:solidFill>
                </a:rPr>
                <a:t>RSA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B53082-6D0D-4D2B-9412-70AB4DA1B4E3}"/>
              </a:ext>
            </a:extLst>
          </p:cNvPr>
          <p:cNvGrpSpPr/>
          <p:nvPr/>
        </p:nvGrpSpPr>
        <p:grpSpPr>
          <a:xfrm>
            <a:off x="6867463" y="3623108"/>
            <a:ext cx="551049" cy="1335966"/>
            <a:chOff x="6971719" y="1281577"/>
            <a:chExt cx="1452575" cy="3521630"/>
          </a:xfrm>
        </p:grpSpPr>
        <p:pic>
          <p:nvPicPr>
            <p:cNvPr id="14" name="Picture 13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612FD82F-5CA2-430F-9081-376A8E1CD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57" t="-947" r="34856" b="46706"/>
            <a:stretch/>
          </p:blipFill>
          <p:spPr>
            <a:xfrm>
              <a:off x="7083736" y="1281577"/>
              <a:ext cx="1228543" cy="2778492"/>
            </a:xfrm>
            <a:prstGeom prst="rect">
              <a:avLst/>
            </a:prstGeom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F8B9A02-D844-4B31-B6E9-1F06C4690A9D}"/>
                </a:ext>
              </a:extLst>
            </p:cNvPr>
            <p:cNvSpPr/>
            <p:nvPr/>
          </p:nvSpPr>
          <p:spPr>
            <a:xfrm>
              <a:off x="6971719" y="4130304"/>
              <a:ext cx="14525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600" b="1" dirty="0">
                  <a:solidFill>
                    <a:schemeClr val="tx1"/>
                  </a:solidFill>
                </a:rPr>
                <a:t>Si-ABKA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6CE0FB8-C7EE-4C02-B78B-B49236F55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0358" y="525989"/>
            <a:ext cx="4722231" cy="409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19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A902D2-E744-4EAF-B660-8ADC5D2CEC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/>
              <a:t>CMS Terinfeksi MALWARE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B9EAA-6A33-4B8D-B0C3-A959854CD3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153BF-8F40-472B-B2A0-5871ECC11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93"/>
          <a:stretch/>
        </p:blipFill>
        <p:spPr>
          <a:xfrm>
            <a:off x="752475" y="987574"/>
            <a:ext cx="7639050" cy="409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62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4E484A-2D05-48F6-8585-5BA387CA95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 err="1"/>
              <a:t>Website</a:t>
            </a:r>
            <a:r>
              <a:rPr lang="id-ID" dirty="0"/>
              <a:t> yang di bobol per </a:t>
            </a:r>
            <a:r>
              <a:rPr lang="id-ID" dirty="0" err="1"/>
              <a:t>Febriari</a:t>
            </a:r>
            <a:r>
              <a:rPr lang="id-ID" dirty="0"/>
              <a:t> 2018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5F0CB-D843-45E5-A681-BBCDEE6730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8C19A-F94E-468B-9C18-3008E3DE3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87"/>
          <a:stretch/>
        </p:blipFill>
        <p:spPr>
          <a:xfrm>
            <a:off x="1331640" y="1051251"/>
            <a:ext cx="6810951" cy="396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5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BBC9A6-1D69-4C1C-96AE-D8BC3BD3E5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/>
              <a:t>Tujuan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0F1C0-4708-4832-9F3C-32C0EF650B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9" t="14002" r="3323" b="3476"/>
          <a:stretch/>
        </p:blipFill>
        <p:spPr>
          <a:xfrm>
            <a:off x="539552" y="987574"/>
            <a:ext cx="8120244" cy="415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80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6E3C84-D004-44E6-A1C1-06DEE2D454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/>
              <a:t>Teknik </a:t>
            </a:r>
            <a:r>
              <a:rPr lang="id-ID" dirty="0" err="1"/>
              <a:t>Hacking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80054-5C72-4CD7-B58C-07EFE3797F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D7E683-DF5E-4AC3-9046-6839B8962E11}"/>
              </a:ext>
            </a:extLst>
          </p:cNvPr>
          <p:cNvSpPr/>
          <p:nvPr/>
        </p:nvSpPr>
        <p:spPr>
          <a:xfrm>
            <a:off x="1547664" y="2067694"/>
            <a:ext cx="7020272" cy="20871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numCol="2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Phishing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Viruses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malicious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UI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Redress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Theft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Denial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Service (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DoS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DDoS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 DNS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spoofing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7. SQL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injection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Keylogger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injection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id-ID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MITM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Brute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force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d-ID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779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6E3C84-D004-44E6-A1C1-06DEE2D454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/>
              <a:t>Teknik </a:t>
            </a:r>
            <a:r>
              <a:rPr lang="id-ID" dirty="0" err="1"/>
              <a:t>Hacking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80054-5C72-4CD7-B58C-07EFE3797F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D7E683-DF5E-4AC3-9046-6839B8962E11}"/>
              </a:ext>
            </a:extLst>
          </p:cNvPr>
          <p:cNvSpPr/>
          <p:nvPr/>
        </p:nvSpPr>
        <p:spPr>
          <a:xfrm>
            <a:off x="1547664" y="2067694"/>
            <a:ext cx="7020272" cy="20871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numCol="2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Phishing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Viruses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malicious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UI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Redress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Theft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Denial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Service (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DoS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DDoS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 DNS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spoofing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7. SQL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injection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Keylogger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injection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9. MITM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Brute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force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d-ID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DB56B9-5AAF-4F53-9DC5-9167AF51ED85}"/>
              </a:ext>
            </a:extLst>
          </p:cNvPr>
          <p:cNvSpPr/>
          <p:nvPr/>
        </p:nvSpPr>
        <p:spPr>
          <a:xfrm>
            <a:off x="1619672" y="2139702"/>
            <a:ext cx="1224136" cy="288032"/>
          </a:xfrm>
          <a:prstGeom prst="round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CAD226-2E37-44A2-AF5C-F76C03F03B64}"/>
              </a:ext>
            </a:extLst>
          </p:cNvPr>
          <p:cNvSpPr/>
          <p:nvPr/>
        </p:nvSpPr>
        <p:spPr>
          <a:xfrm>
            <a:off x="1619672" y="3291830"/>
            <a:ext cx="1584176" cy="288032"/>
          </a:xfrm>
          <a:prstGeom prst="round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17E7F15-2B27-4883-9E3B-DC6B1F315C66}"/>
              </a:ext>
            </a:extLst>
          </p:cNvPr>
          <p:cNvSpPr/>
          <p:nvPr/>
        </p:nvSpPr>
        <p:spPr>
          <a:xfrm>
            <a:off x="5004048" y="2931790"/>
            <a:ext cx="2232248" cy="288032"/>
          </a:xfrm>
          <a:prstGeom prst="round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967E55-C7BF-439E-89E8-FA90BB3B27BE}"/>
              </a:ext>
            </a:extLst>
          </p:cNvPr>
          <p:cNvSpPr/>
          <p:nvPr/>
        </p:nvSpPr>
        <p:spPr>
          <a:xfrm>
            <a:off x="5004048" y="3723878"/>
            <a:ext cx="1584176" cy="288032"/>
          </a:xfrm>
          <a:prstGeom prst="round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95CF2E-8371-492B-9250-EC52EFC025F9}"/>
              </a:ext>
            </a:extLst>
          </p:cNvPr>
          <p:cNvSpPr/>
          <p:nvPr/>
        </p:nvSpPr>
        <p:spPr>
          <a:xfrm>
            <a:off x="1619672" y="2931790"/>
            <a:ext cx="1440160" cy="288032"/>
          </a:xfrm>
          <a:prstGeom prst="round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667DE60-40F4-4086-BEB1-456082CFD5B2}"/>
              </a:ext>
            </a:extLst>
          </p:cNvPr>
          <p:cNvSpPr/>
          <p:nvPr/>
        </p:nvSpPr>
        <p:spPr>
          <a:xfrm>
            <a:off x="5004048" y="3291830"/>
            <a:ext cx="1008112" cy="288032"/>
          </a:xfrm>
          <a:prstGeom prst="round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362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8CEA5D-82C8-4F5F-BC42-A1F8CEABC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id-ID" dirty="0" err="1"/>
              <a:t>Request</a:t>
            </a:r>
            <a:r>
              <a:rPr lang="id-ID" dirty="0"/>
              <a:t> </a:t>
            </a:r>
            <a:r>
              <a:rPr lang="id-ID" dirty="0" err="1"/>
              <a:t>Website</a:t>
            </a:r>
            <a:endParaRPr lang="id-ID" dirty="0"/>
          </a:p>
        </p:txBody>
      </p:sp>
      <p:pic>
        <p:nvPicPr>
          <p:cNvPr id="10" name="Picture Placeholder 9" descr="A picture containing person, indoor, wall, cabinet&#10;&#10;Description generated with very high confidence">
            <a:extLst>
              <a:ext uri="{FF2B5EF4-FFF2-40B4-BE49-F238E27FC236}">
                <a16:creationId xmlns:a16="http://schemas.microsoft.com/office/drawing/2014/main" id="{80325B0F-F58D-486A-A8BE-0112A6A55A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2" r="12102"/>
          <a:stretch>
            <a:fillRect/>
          </a:stretch>
        </p:blipFill>
        <p:spPr>
          <a:xfrm>
            <a:off x="649246" y="1944563"/>
            <a:ext cx="1648869" cy="1648869"/>
          </a:xfrm>
        </p:spPr>
      </p:pic>
      <p:pic>
        <p:nvPicPr>
          <p:cNvPr id="12" name="Picture Placeholder 11" descr="A picture containing clock&#10;&#10;Description generated with high confidence">
            <a:extLst>
              <a:ext uri="{FF2B5EF4-FFF2-40B4-BE49-F238E27FC236}">
                <a16:creationId xmlns:a16="http://schemas.microsoft.com/office/drawing/2014/main" id="{68090A28-CA7B-42F2-8A41-AFE06384F827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" r="4692"/>
          <a:stretch>
            <a:fillRect/>
          </a:stretch>
        </p:blipFill>
        <p:spPr>
          <a:xfrm>
            <a:off x="3748088" y="2004045"/>
            <a:ext cx="1647825" cy="1647825"/>
          </a:xfrm>
        </p:spPr>
      </p:pic>
      <p:pic>
        <p:nvPicPr>
          <p:cNvPr id="14" name="Picture Placeholder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604BBF1-3BAA-4062-8FEF-4317DCE5D2EC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63879" y="1944563"/>
            <a:ext cx="1648869" cy="1648869"/>
          </a:xfrm>
        </p:spPr>
      </p:pic>
      <p:pic>
        <p:nvPicPr>
          <p:cNvPr id="22" name="Picture 21" descr="A close up of a sign&#10;&#10;Description generated with high confidence">
            <a:extLst>
              <a:ext uri="{FF2B5EF4-FFF2-40B4-BE49-F238E27FC236}">
                <a16:creationId xmlns:a16="http://schemas.microsoft.com/office/drawing/2014/main" id="{B334A25A-05B5-4C37-B6A1-299F3F2D6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99" y="2026426"/>
            <a:ext cx="1574321" cy="1574321"/>
          </a:xfrm>
          <a:prstGeom prst="rect">
            <a:avLst/>
          </a:prstGeom>
        </p:spPr>
      </p:pic>
      <p:pic>
        <p:nvPicPr>
          <p:cNvPr id="23" name="Picture 22" descr="A close up of a sign&#10;&#10;Description generated with high confidence">
            <a:extLst>
              <a:ext uri="{FF2B5EF4-FFF2-40B4-BE49-F238E27FC236}">
                <a16:creationId xmlns:a16="http://schemas.microsoft.com/office/drawing/2014/main" id="{95D1BF9A-AA78-4666-A087-C4D30898F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775" y="1944563"/>
            <a:ext cx="1574321" cy="157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56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person, indoor, wall, cabinet&#10;&#10;Description generated with very high confidence">
            <a:extLst>
              <a:ext uri="{FF2B5EF4-FFF2-40B4-BE49-F238E27FC236}">
                <a16:creationId xmlns:a16="http://schemas.microsoft.com/office/drawing/2014/main" id="{80325B0F-F58D-486A-A8BE-0112A6A55A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2" r="12102"/>
          <a:stretch>
            <a:fillRect/>
          </a:stretch>
        </p:blipFill>
        <p:spPr>
          <a:xfrm>
            <a:off x="649246" y="2448619"/>
            <a:ext cx="1648869" cy="1648869"/>
          </a:xfrm>
          <a:effectLst>
            <a:glow rad="101600">
              <a:srgbClr val="FF0000">
                <a:alpha val="60000"/>
              </a:srgbClr>
            </a:glow>
          </a:effectLst>
        </p:spPr>
      </p:pic>
      <p:pic>
        <p:nvPicPr>
          <p:cNvPr id="12" name="Picture Placeholder 11" descr="A picture containing clock&#10;&#10;Description generated with high confidence">
            <a:extLst>
              <a:ext uri="{FF2B5EF4-FFF2-40B4-BE49-F238E27FC236}">
                <a16:creationId xmlns:a16="http://schemas.microsoft.com/office/drawing/2014/main" id="{68090A28-CA7B-42F2-8A41-AFE06384F827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" r="4692"/>
          <a:stretch>
            <a:fillRect/>
          </a:stretch>
        </p:blipFill>
        <p:spPr>
          <a:xfrm>
            <a:off x="3748088" y="2508101"/>
            <a:ext cx="1647825" cy="1647825"/>
          </a:xfrm>
        </p:spPr>
      </p:pic>
      <p:pic>
        <p:nvPicPr>
          <p:cNvPr id="14" name="Picture Placeholder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604BBF1-3BAA-4062-8FEF-4317DCE5D2EC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63879" y="2448619"/>
            <a:ext cx="1648869" cy="1648869"/>
          </a:xfrm>
          <a:effectLst/>
        </p:spPr>
      </p:pic>
      <p:pic>
        <p:nvPicPr>
          <p:cNvPr id="22" name="Picture 21" descr="A close up of a sign&#10;&#10;Description generated with high confidence">
            <a:extLst>
              <a:ext uri="{FF2B5EF4-FFF2-40B4-BE49-F238E27FC236}">
                <a16:creationId xmlns:a16="http://schemas.microsoft.com/office/drawing/2014/main" id="{B334A25A-05B5-4C37-B6A1-299F3F2D6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99" y="2530482"/>
            <a:ext cx="1574321" cy="1574321"/>
          </a:xfrm>
          <a:prstGeom prst="rect">
            <a:avLst/>
          </a:prstGeom>
        </p:spPr>
      </p:pic>
      <p:pic>
        <p:nvPicPr>
          <p:cNvPr id="23" name="Picture 22" descr="A close up of a sign&#10;&#10;Description generated with high confidence">
            <a:extLst>
              <a:ext uri="{FF2B5EF4-FFF2-40B4-BE49-F238E27FC236}">
                <a16:creationId xmlns:a16="http://schemas.microsoft.com/office/drawing/2014/main" id="{95D1BF9A-AA78-4666-A087-C4D30898F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775" y="2448619"/>
            <a:ext cx="1574321" cy="15743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8845D2-AAA6-428C-BEC7-992DB04AB9F0}"/>
              </a:ext>
            </a:extLst>
          </p:cNvPr>
          <p:cNvSpPr/>
          <p:nvPr/>
        </p:nvSpPr>
        <p:spPr>
          <a:xfrm>
            <a:off x="1979712" y="1511644"/>
            <a:ext cx="2341347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Keylogger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injection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64D7FE-2DF3-4598-9F08-397473CE3F85}"/>
              </a:ext>
            </a:extLst>
          </p:cNvPr>
          <p:cNvSpPr/>
          <p:nvPr/>
        </p:nvSpPr>
        <p:spPr>
          <a:xfrm>
            <a:off x="5191602" y="1511644"/>
            <a:ext cx="1706557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Brute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force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37A7A1B-E0FD-4A1F-8F68-1639DA4C3B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id-ID" dirty="0" err="1"/>
              <a:t>Request</a:t>
            </a:r>
            <a:r>
              <a:rPr lang="id-ID" dirty="0"/>
              <a:t> </a:t>
            </a:r>
            <a:r>
              <a:rPr lang="id-ID" dirty="0" err="1"/>
              <a:t>Website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4543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8CEA5D-82C8-4F5F-BC42-A1F8CEABC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id-ID" dirty="0" err="1"/>
              <a:t>Request</a:t>
            </a:r>
            <a:r>
              <a:rPr lang="id-ID" dirty="0"/>
              <a:t> </a:t>
            </a:r>
            <a:r>
              <a:rPr lang="id-ID" dirty="0" err="1"/>
              <a:t>Website</a:t>
            </a:r>
            <a:endParaRPr lang="id-ID" dirty="0"/>
          </a:p>
        </p:txBody>
      </p:sp>
      <p:pic>
        <p:nvPicPr>
          <p:cNvPr id="15" name="Picture Placeholder 9" descr="A picture containing person, indoor, wall, cabinet&#10;&#10;Description generated with very high confidence">
            <a:extLst>
              <a:ext uri="{FF2B5EF4-FFF2-40B4-BE49-F238E27FC236}">
                <a16:creationId xmlns:a16="http://schemas.microsoft.com/office/drawing/2014/main" id="{E7BA8F45-17D5-4A30-B278-DB30EE2B6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2" r="12102"/>
          <a:stretch>
            <a:fillRect/>
          </a:stretch>
        </p:blipFill>
        <p:spPr>
          <a:xfrm>
            <a:off x="649246" y="2448619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  <a:effectLst/>
        </p:spPr>
      </p:pic>
      <p:pic>
        <p:nvPicPr>
          <p:cNvPr id="16" name="Picture Placeholder 11" descr="A picture containing clock&#10;&#10;Description generated with high confidence">
            <a:extLst>
              <a:ext uri="{FF2B5EF4-FFF2-40B4-BE49-F238E27FC236}">
                <a16:creationId xmlns:a16="http://schemas.microsoft.com/office/drawing/2014/main" id="{7D9A7BA6-AB43-43E0-A5DF-4F8BC89226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" r="4692"/>
          <a:stretch>
            <a:fillRect/>
          </a:stretch>
        </p:blipFill>
        <p:spPr>
          <a:xfrm>
            <a:off x="3748088" y="2508101"/>
            <a:ext cx="1647825" cy="16478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</p:pic>
      <p:pic>
        <p:nvPicPr>
          <p:cNvPr id="17" name="Picture Placeholder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9D975BC-A985-408A-A4DC-7954A2297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63879" y="2448619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  <a:effectLst/>
        </p:spPr>
      </p:pic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918203B1-8EB2-4AE7-82CC-F5BFFF658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99" y="2530482"/>
            <a:ext cx="1574321" cy="1574321"/>
          </a:xfrm>
          <a:prstGeom prst="rect">
            <a:avLst/>
          </a:prstGeom>
        </p:spPr>
      </p:pic>
      <p:pic>
        <p:nvPicPr>
          <p:cNvPr id="19" name="Picture 18" descr="A close up of a sign&#10;&#10;Description generated with high confidence">
            <a:extLst>
              <a:ext uri="{FF2B5EF4-FFF2-40B4-BE49-F238E27FC236}">
                <a16:creationId xmlns:a16="http://schemas.microsoft.com/office/drawing/2014/main" id="{4FDC4372-BA28-4CC0-A3BB-B7EE8F8FD4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775" y="2448619"/>
            <a:ext cx="1574321" cy="157432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702B0CD-98AC-4129-9B11-15F02E15D011}"/>
              </a:ext>
            </a:extLst>
          </p:cNvPr>
          <p:cNvSpPr/>
          <p:nvPr/>
        </p:nvSpPr>
        <p:spPr>
          <a:xfrm>
            <a:off x="4024414" y="1509704"/>
            <a:ext cx="1095172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9. MITM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473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5A8D58-260B-492B-BAEE-9F5911DCF9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5486"/>
            <a:ext cx="9144000" cy="576064"/>
          </a:xfrm>
        </p:spPr>
        <p:txBody>
          <a:bodyPr/>
          <a:lstStyle/>
          <a:p>
            <a:r>
              <a:rPr lang="id-ID" dirty="0"/>
              <a:t>Rumusan Masalah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5CC60A-81B9-486F-974A-FAF18A8917AC}"/>
              </a:ext>
            </a:extLst>
          </p:cNvPr>
          <p:cNvSpPr/>
          <p:nvPr/>
        </p:nvSpPr>
        <p:spPr>
          <a:xfrm>
            <a:off x="323528" y="1575758"/>
            <a:ext cx="8496944" cy="25545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i-FI" sz="2000" dirty="0"/>
              <a:t>Bagaimana meningkatkan keamanan pada proses otentikasi SI-ABKA?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Mengapa</a:t>
            </a:r>
            <a:r>
              <a:rPr lang="en-US" sz="2000" dirty="0"/>
              <a:t>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meningkatkan</a:t>
            </a:r>
            <a:r>
              <a:rPr lang="en-US" sz="2000" dirty="0"/>
              <a:t> </a:t>
            </a:r>
            <a:r>
              <a:rPr lang="en-US" sz="2000" dirty="0" err="1"/>
              <a:t>keamanan</a:t>
            </a:r>
            <a:r>
              <a:rPr lang="en-US" sz="2000" dirty="0"/>
              <a:t> Two Factor Authentication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algoritma</a:t>
            </a:r>
            <a:r>
              <a:rPr lang="en-US" sz="2000" dirty="0"/>
              <a:t> RSA 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dirty="0" err="1"/>
              <a:t>Bagaimana</a:t>
            </a:r>
            <a:r>
              <a:rPr lang="en-US" sz="2000" dirty="0"/>
              <a:t> proses </a:t>
            </a:r>
            <a:r>
              <a:rPr lang="en-US" sz="2000" dirty="0" err="1"/>
              <a:t>pembangkitan</a:t>
            </a:r>
            <a:r>
              <a:rPr lang="en-US" sz="2000" dirty="0"/>
              <a:t> </a:t>
            </a:r>
            <a:r>
              <a:rPr lang="en-US" sz="2000" dirty="0" err="1"/>
              <a:t>kode</a:t>
            </a:r>
            <a:r>
              <a:rPr lang="en-US" sz="2000" dirty="0"/>
              <a:t> OTP di </a:t>
            </a:r>
            <a:r>
              <a:rPr lang="en-US" sz="2000" dirty="0" err="1"/>
              <a:t>sistem</a:t>
            </a:r>
            <a:r>
              <a:rPr lang="en-US" sz="2000" dirty="0"/>
              <a:t> SI-ABKA?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Bagaimana</a:t>
            </a:r>
            <a:r>
              <a:rPr lang="en-US" sz="2000" dirty="0"/>
              <a:t> proses </a:t>
            </a:r>
            <a:r>
              <a:rPr lang="en-US" sz="2000" dirty="0" err="1"/>
              <a:t>pengamanan</a:t>
            </a:r>
            <a:r>
              <a:rPr lang="en-US" sz="2000" dirty="0"/>
              <a:t> </a:t>
            </a:r>
            <a:r>
              <a:rPr lang="en-US" sz="2000" dirty="0" err="1"/>
              <a:t>kode</a:t>
            </a:r>
            <a:r>
              <a:rPr lang="en-US" sz="2000" dirty="0"/>
              <a:t> OTP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algoritma</a:t>
            </a:r>
            <a:r>
              <a:rPr lang="en-US" sz="2000" dirty="0"/>
              <a:t> RSA? </a:t>
            </a:r>
          </a:p>
          <a:p>
            <a:pPr marL="514350" indent="-514350">
              <a:buFont typeface="+mj-lt"/>
              <a:buAutoNum type="arabicPeriod"/>
            </a:pPr>
            <a:r>
              <a:rPr lang="fi-FI" sz="2000" dirty="0"/>
              <a:t>Bagaimana mengukur tingkat keamanan pada otentikasi SI-ABKA? </a:t>
            </a:r>
          </a:p>
        </p:txBody>
      </p:sp>
    </p:spTree>
    <p:extLst>
      <p:ext uri="{BB962C8B-B14F-4D97-AF65-F5344CB8AC3E}">
        <p14:creationId xmlns:p14="http://schemas.microsoft.com/office/powerpoint/2010/main" val="3797992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person, indoor, wall, cabinet&#10;&#10;Description generated with very high confidence">
            <a:extLst>
              <a:ext uri="{FF2B5EF4-FFF2-40B4-BE49-F238E27FC236}">
                <a16:creationId xmlns:a16="http://schemas.microsoft.com/office/drawing/2014/main" id="{80325B0F-F58D-486A-A8BE-0112A6A55A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2" r="12102"/>
          <a:stretch>
            <a:fillRect/>
          </a:stretch>
        </p:blipFill>
        <p:spPr>
          <a:xfrm>
            <a:off x="395536" y="2448619"/>
            <a:ext cx="1203251" cy="1203251"/>
          </a:xfrm>
        </p:spPr>
      </p:pic>
      <p:pic>
        <p:nvPicPr>
          <p:cNvPr id="12" name="Picture Placeholder 11" descr="A picture containing clock&#10;&#10;Description generated with high confidence">
            <a:extLst>
              <a:ext uri="{FF2B5EF4-FFF2-40B4-BE49-F238E27FC236}">
                <a16:creationId xmlns:a16="http://schemas.microsoft.com/office/drawing/2014/main" id="{68090A28-CA7B-42F2-8A41-AFE06384F827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" r="4692"/>
          <a:stretch>
            <a:fillRect/>
          </a:stretch>
        </p:blipFill>
        <p:spPr>
          <a:xfrm>
            <a:off x="5313727" y="2508101"/>
            <a:ext cx="1202489" cy="1202489"/>
          </a:xfrm>
          <a:effectLst>
            <a:glow rad="101600">
              <a:srgbClr val="FF0000">
                <a:alpha val="60000"/>
              </a:srgbClr>
            </a:glow>
          </a:effectLst>
        </p:spPr>
      </p:pic>
      <p:pic>
        <p:nvPicPr>
          <p:cNvPr id="14" name="Picture Placeholder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604BBF1-3BAA-4062-8FEF-4317DCE5D2EC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45213" y="2448619"/>
            <a:ext cx="1203251" cy="1203251"/>
          </a:xfrm>
          <a:effectLst/>
        </p:spPr>
      </p:pic>
      <p:pic>
        <p:nvPicPr>
          <p:cNvPr id="23" name="Picture 22" descr="A close up of a sign&#10;&#10;Description generated with high confidence">
            <a:extLst>
              <a:ext uri="{FF2B5EF4-FFF2-40B4-BE49-F238E27FC236}">
                <a16:creationId xmlns:a16="http://schemas.microsoft.com/office/drawing/2014/main" id="{95D1BF9A-AA78-4666-A087-C4D30898F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494" y="2448620"/>
            <a:ext cx="1148850" cy="11488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64D7FE-2DF3-4598-9F08-397473CE3F85}"/>
              </a:ext>
            </a:extLst>
          </p:cNvPr>
          <p:cNvSpPr/>
          <p:nvPr/>
        </p:nvSpPr>
        <p:spPr>
          <a:xfrm>
            <a:off x="4024414" y="1563638"/>
            <a:ext cx="1095172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9. MITM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E6E1CC20-5E3C-46A9-8076-728042DB4B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id-ID" dirty="0" err="1"/>
              <a:t>Request</a:t>
            </a:r>
            <a:r>
              <a:rPr lang="id-ID" dirty="0"/>
              <a:t> </a:t>
            </a:r>
            <a:r>
              <a:rPr lang="id-ID" dirty="0" err="1"/>
              <a:t>Website</a:t>
            </a:r>
            <a:endParaRPr lang="id-ID" dirty="0"/>
          </a:p>
        </p:txBody>
      </p:sp>
      <p:pic>
        <p:nvPicPr>
          <p:cNvPr id="9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AF945076-6FA8-4C3E-B4C1-16AC49E232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575028"/>
            <a:ext cx="1148850" cy="1148850"/>
          </a:xfrm>
          <a:prstGeom prst="rect">
            <a:avLst/>
          </a:prstGeom>
        </p:spPr>
      </p:pic>
      <p:pic>
        <p:nvPicPr>
          <p:cNvPr id="11" name="Picture Placeholder 9">
            <a:extLst>
              <a:ext uri="{FF2B5EF4-FFF2-40B4-BE49-F238E27FC236}">
                <a16:creationId xmlns:a16="http://schemas.microsoft.com/office/drawing/2014/main" id="{B12D45DA-AE48-4CC9-92F1-062DC1F324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685" y="2448618"/>
            <a:ext cx="1203251" cy="1203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</p:pic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DDD7D2B-D19C-45A4-9D60-A7462D45D5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486" y="2454895"/>
            <a:ext cx="1148850" cy="114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62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person, indoor, wall, cabinet&#10;&#10;Description generated with very high confidence">
            <a:extLst>
              <a:ext uri="{FF2B5EF4-FFF2-40B4-BE49-F238E27FC236}">
                <a16:creationId xmlns:a16="http://schemas.microsoft.com/office/drawing/2014/main" id="{80325B0F-F58D-486A-A8BE-0112A6A55A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2" r="12102"/>
          <a:stretch>
            <a:fillRect/>
          </a:stretch>
        </p:blipFill>
        <p:spPr>
          <a:xfrm>
            <a:off x="649246" y="2448619"/>
            <a:ext cx="1648869" cy="1648869"/>
          </a:xfrm>
        </p:spPr>
      </p:pic>
      <p:pic>
        <p:nvPicPr>
          <p:cNvPr id="12" name="Picture Placeholder 11" descr="A picture containing clock&#10;&#10;Description generated with high confidence">
            <a:extLst>
              <a:ext uri="{FF2B5EF4-FFF2-40B4-BE49-F238E27FC236}">
                <a16:creationId xmlns:a16="http://schemas.microsoft.com/office/drawing/2014/main" id="{68090A28-CA7B-42F2-8A41-AFE06384F827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" r="4692"/>
          <a:stretch>
            <a:fillRect/>
          </a:stretch>
        </p:blipFill>
        <p:spPr>
          <a:xfrm>
            <a:off x="3748088" y="2508101"/>
            <a:ext cx="1647825" cy="1647825"/>
          </a:xfrm>
        </p:spPr>
      </p:pic>
      <p:pic>
        <p:nvPicPr>
          <p:cNvPr id="14" name="Picture Placeholder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604BBF1-3BAA-4062-8FEF-4317DCE5D2EC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63879" y="2448619"/>
            <a:ext cx="1648869" cy="1648869"/>
          </a:xfrm>
          <a:effectLst>
            <a:glow rad="101600">
              <a:srgbClr val="FF0000">
                <a:alpha val="60000"/>
              </a:srgbClr>
            </a:glow>
          </a:effectLst>
        </p:spPr>
      </p:pic>
      <p:pic>
        <p:nvPicPr>
          <p:cNvPr id="22" name="Picture 21" descr="A close up of a sign&#10;&#10;Description generated with high confidence">
            <a:extLst>
              <a:ext uri="{FF2B5EF4-FFF2-40B4-BE49-F238E27FC236}">
                <a16:creationId xmlns:a16="http://schemas.microsoft.com/office/drawing/2014/main" id="{B334A25A-05B5-4C37-B6A1-299F3F2D6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99" y="2530482"/>
            <a:ext cx="1574321" cy="1574321"/>
          </a:xfrm>
          <a:prstGeom prst="rect">
            <a:avLst/>
          </a:prstGeom>
        </p:spPr>
      </p:pic>
      <p:pic>
        <p:nvPicPr>
          <p:cNvPr id="23" name="Picture 22" descr="A close up of a sign&#10;&#10;Description generated with high confidence">
            <a:extLst>
              <a:ext uri="{FF2B5EF4-FFF2-40B4-BE49-F238E27FC236}">
                <a16:creationId xmlns:a16="http://schemas.microsoft.com/office/drawing/2014/main" id="{95D1BF9A-AA78-4666-A087-C4D30898F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775" y="2448619"/>
            <a:ext cx="1574321" cy="15743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8845D2-AAA6-428C-BEC7-992DB04AB9F0}"/>
              </a:ext>
            </a:extLst>
          </p:cNvPr>
          <p:cNvSpPr/>
          <p:nvPr/>
        </p:nvSpPr>
        <p:spPr>
          <a:xfrm>
            <a:off x="1893288" y="1554502"/>
            <a:ext cx="1274708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Phishing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64D7FE-2DF3-4598-9F08-397473CE3F85}"/>
              </a:ext>
            </a:extLst>
          </p:cNvPr>
          <p:cNvSpPr/>
          <p:nvPr/>
        </p:nvSpPr>
        <p:spPr>
          <a:xfrm>
            <a:off x="3621480" y="1554502"/>
            <a:ext cx="1507785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UI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Redress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FC5B6-F8EE-45D9-B85B-389874D04BB7}"/>
              </a:ext>
            </a:extLst>
          </p:cNvPr>
          <p:cNvSpPr/>
          <p:nvPr/>
        </p:nvSpPr>
        <p:spPr>
          <a:xfrm>
            <a:off x="5580112" y="1544715"/>
            <a:ext cx="1700145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Theft</a:t>
            </a:r>
            <a:endParaRPr lang="id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4B7E184C-1832-4523-940A-DE81F08CA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id-ID" dirty="0" err="1"/>
              <a:t>Request</a:t>
            </a:r>
            <a:r>
              <a:rPr lang="id-ID" dirty="0"/>
              <a:t> </a:t>
            </a:r>
            <a:r>
              <a:rPr lang="id-ID" dirty="0" err="1"/>
              <a:t>Website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9492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4A1878-33EB-48A8-986E-639EAAE3A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6" y="195486"/>
            <a:ext cx="5976664" cy="576064"/>
          </a:xfrm>
        </p:spPr>
        <p:txBody>
          <a:bodyPr/>
          <a:lstStyle/>
          <a:p>
            <a:pPr algn="ctr"/>
            <a:r>
              <a:rPr lang="id-ID" dirty="0"/>
              <a:t>PERSAMAAN</a:t>
            </a:r>
          </a:p>
        </p:txBody>
      </p:sp>
      <p:pic>
        <p:nvPicPr>
          <p:cNvPr id="5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BE3B2B3-D985-4F2A-B418-5A7F991CF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9622"/>
            <a:ext cx="3744416" cy="3112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66856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83282"/>
            <a:ext cx="9144000" cy="576064"/>
          </a:xfrm>
        </p:spPr>
        <p:txBody>
          <a:bodyPr/>
          <a:lstStyle/>
          <a:p>
            <a:r>
              <a:rPr lang="id-ID" altLang="ko-KR" dirty="0"/>
              <a:t>Proses Masuk</a:t>
            </a:r>
            <a:endParaRPr lang="ko-KR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160116" y="1820181"/>
            <a:ext cx="1915940" cy="999979"/>
            <a:chOff x="3160116" y="1820181"/>
            <a:chExt cx="1915940" cy="999979"/>
          </a:xfrm>
          <a:solidFill>
            <a:schemeClr val="accent2"/>
          </a:solidFill>
        </p:grpSpPr>
        <p:sp>
          <p:nvSpPr>
            <p:cNvPr id="5" name="Rectangle 18"/>
            <p:cNvSpPr/>
            <p:nvPr/>
          </p:nvSpPr>
          <p:spPr>
            <a:xfrm>
              <a:off x="3923928" y="2509439"/>
              <a:ext cx="1152128" cy="310721"/>
            </a:xfrm>
            <a:custGeom>
              <a:avLst/>
              <a:gdLst>
                <a:gd name="connsiteX0" fmla="*/ 0 w 1152128"/>
                <a:gd name="connsiteY0" fmla="*/ 0 h 302769"/>
                <a:gd name="connsiteX1" fmla="*/ 1152128 w 1152128"/>
                <a:gd name="connsiteY1" fmla="*/ 0 h 302769"/>
                <a:gd name="connsiteX2" fmla="*/ 1152128 w 1152128"/>
                <a:gd name="connsiteY2" fmla="*/ 302769 h 302769"/>
                <a:gd name="connsiteX3" fmla="*/ 0 w 1152128"/>
                <a:gd name="connsiteY3" fmla="*/ 302769 h 302769"/>
                <a:gd name="connsiteX4" fmla="*/ 0 w 1152128"/>
                <a:gd name="connsiteY4" fmla="*/ 0 h 302769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341907 w 1152128"/>
                <a:gd name="connsiteY3" fmla="*/ 310721 h 310721"/>
                <a:gd name="connsiteX4" fmla="*/ 0 w 1152128"/>
                <a:gd name="connsiteY4" fmla="*/ 0 h 310721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270345 w 1152128"/>
                <a:gd name="connsiteY3" fmla="*/ 310721 h 310721"/>
                <a:gd name="connsiteX4" fmla="*/ 0 w 1152128"/>
                <a:gd name="connsiteY4" fmla="*/ 0 h 31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128" h="310721">
                  <a:moveTo>
                    <a:pt x="0" y="0"/>
                  </a:moveTo>
                  <a:lnTo>
                    <a:pt x="1152128" y="0"/>
                  </a:lnTo>
                  <a:lnTo>
                    <a:pt x="1152128" y="302769"/>
                  </a:lnTo>
                  <a:lnTo>
                    <a:pt x="270345" y="31072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26"/>
            <p:cNvSpPr/>
            <p:nvPr/>
          </p:nvSpPr>
          <p:spPr>
            <a:xfrm>
              <a:off x="3160116" y="1820181"/>
              <a:ext cx="1066212" cy="302769"/>
            </a:xfrm>
            <a:custGeom>
              <a:avLst/>
              <a:gdLst>
                <a:gd name="connsiteX0" fmla="*/ 0 w 1066212"/>
                <a:gd name="connsiteY0" fmla="*/ 0 h 302769"/>
                <a:gd name="connsiteX1" fmla="*/ 1066212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23854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212" h="302769">
                  <a:moveTo>
                    <a:pt x="0" y="0"/>
                  </a:moveTo>
                  <a:lnTo>
                    <a:pt x="795868" y="0"/>
                  </a:lnTo>
                  <a:lnTo>
                    <a:pt x="1066212" y="302769"/>
                  </a:lnTo>
                  <a:lnTo>
                    <a:pt x="0" y="3027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23928" y="2122949"/>
              <a:ext cx="302400" cy="388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3117158" y="3300029"/>
            <a:ext cx="1915940" cy="999979"/>
            <a:chOff x="4313444" y="1103352"/>
            <a:chExt cx="1915940" cy="999979"/>
          </a:xfrm>
          <a:solidFill>
            <a:schemeClr val="accent4"/>
          </a:solidFill>
        </p:grpSpPr>
        <p:sp>
          <p:nvSpPr>
            <p:cNvPr id="9" name="Rectangle 18"/>
            <p:cNvSpPr/>
            <p:nvPr/>
          </p:nvSpPr>
          <p:spPr>
            <a:xfrm>
              <a:off x="5077256" y="1792610"/>
              <a:ext cx="1152128" cy="310721"/>
            </a:xfrm>
            <a:custGeom>
              <a:avLst/>
              <a:gdLst>
                <a:gd name="connsiteX0" fmla="*/ 0 w 1152128"/>
                <a:gd name="connsiteY0" fmla="*/ 0 h 302769"/>
                <a:gd name="connsiteX1" fmla="*/ 1152128 w 1152128"/>
                <a:gd name="connsiteY1" fmla="*/ 0 h 302769"/>
                <a:gd name="connsiteX2" fmla="*/ 1152128 w 1152128"/>
                <a:gd name="connsiteY2" fmla="*/ 302769 h 302769"/>
                <a:gd name="connsiteX3" fmla="*/ 0 w 1152128"/>
                <a:gd name="connsiteY3" fmla="*/ 302769 h 302769"/>
                <a:gd name="connsiteX4" fmla="*/ 0 w 1152128"/>
                <a:gd name="connsiteY4" fmla="*/ 0 h 302769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341907 w 1152128"/>
                <a:gd name="connsiteY3" fmla="*/ 310721 h 310721"/>
                <a:gd name="connsiteX4" fmla="*/ 0 w 1152128"/>
                <a:gd name="connsiteY4" fmla="*/ 0 h 310721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270345 w 1152128"/>
                <a:gd name="connsiteY3" fmla="*/ 310721 h 310721"/>
                <a:gd name="connsiteX4" fmla="*/ 0 w 1152128"/>
                <a:gd name="connsiteY4" fmla="*/ 0 h 31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128" h="310721">
                  <a:moveTo>
                    <a:pt x="0" y="0"/>
                  </a:moveTo>
                  <a:lnTo>
                    <a:pt x="1152128" y="0"/>
                  </a:lnTo>
                  <a:lnTo>
                    <a:pt x="1152128" y="302769"/>
                  </a:lnTo>
                  <a:lnTo>
                    <a:pt x="270345" y="31072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26"/>
            <p:cNvSpPr/>
            <p:nvPr/>
          </p:nvSpPr>
          <p:spPr>
            <a:xfrm>
              <a:off x="4313444" y="1103352"/>
              <a:ext cx="1066212" cy="302769"/>
            </a:xfrm>
            <a:custGeom>
              <a:avLst/>
              <a:gdLst>
                <a:gd name="connsiteX0" fmla="*/ 0 w 1066212"/>
                <a:gd name="connsiteY0" fmla="*/ 0 h 302769"/>
                <a:gd name="connsiteX1" fmla="*/ 1066212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23854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212" h="302769">
                  <a:moveTo>
                    <a:pt x="0" y="0"/>
                  </a:moveTo>
                  <a:lnTo>
                    <a:pt x="795868" y="0"/>
                  </a:lnTo>
                  <a:lnTo>
                    <a:pt x="1066212" y="302769"/>
                  </a:lnTo>
                  <a:lnTo>
                    <a:pt x="0" y="3027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77256" y="1406120"/>
              <a:ext cx="302400" cy="388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Oval 11"/>
          <p:cNvSpPr/>
          <p:nvPr/>
        </p:nvSpPr>
        <p:spPr>
          <a:xfrm>
            <a:off x="2470448" y="1612818"/>
            <a:ext cx="733400" cy="7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2"/>
          <p:cNvSpPr/>
          <p:nvPr/>
        </p:nvSpPr>
        <p:spPr>
          <a:xfrm>
            <a:off x="2470448" y="2692938"/>
            <a:ext cx="733400" cy="7334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2470448" y="3773058"/>
            <a:ext cx="733400" cy="733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51520" y="1748218"/>
            <a:ext cx="2047552" cy="535500"/>
            <a:chOff x="2810198" y="4419203"/>
            <a:chExt cx="2059667" cy="535500"/>
          </a:xfrm>
        </p:grpSpPr>
        <p:sp>
          <p:nvSpPr>
            <p:cNvPr id="19" name="TextBox 18"/>
            <p:cNvSpPr txBox="1"/>
            <p:nvPr/>
          </p:nvSpPr>
          <p:spPr>
            <a:xfrm>
              <a:off x="2810198" y="4677704"/>
              <a:ext cx="205966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id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Username</a:t>
              </a:r>
              <a:r>
                <a:rPr lang="id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pada umumnya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67869" y="4419203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id-ID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Username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26072" y="2751971"/>
            <a:ext cx="1873000" cy="562218"/>
            <a:chOff x="3004589" y="4552093"/>
            <a:chExt cx="1884082" cy="562218"/>
          </a:xfrm>
        </p:grpSpPr>
        <p:sp>
          <p:nvSpPr>
            <p:cNvPr id="22" name="TextBox 21"/>
            <p:cNvSpPr txBox="1"/>
            <p:nvPr/>
          </p:nvSpPr>
          <p:spPr>
            <a:xfrm>
              <a:off x="3021856" y="4837312"/>
              <a:ext cx="186681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id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Password</a:t>
              </a:r>
              <a:r>
                <a:rPr lang="id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pada umunya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04589" y="4552093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id-ID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Password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7504" y="3599408"/>
            <a:ext cx="2191568" cy="1080700"/>
            <a:chOff x="3017859" y="4310610"/>
            <a:chExt cx="1870812" cy="1080700"/>
          </a:xfrm>
        </p:grpSpPr>
        <p:sp>
          <p:nvSpPr>
            <p:cNvPr id="25" name="TextBox 24"/>
            <p:cNvSpPr txBox="1"/>
            <p:nvPr/>
          </p:nvSpPr>
          <p:spPr>
            <a:xfrm>
              <a:off x="3021856" y="4560313"/>
              <a:ext cx="1866815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id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Kode yang didapat dibangkitkan </a:t>
              </a:r>
              <a:r>
                <a:rPr lang="id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berdasrkan</a:t>
              </a:r>
              <a:r>
                <a:rPr lang="id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algoritma 2FA </a:t>
              </a:r>
              <a:r>
                <a:rPr lang="id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time</a:t>
              </a:r>
              <a:r>
                <a:rPr lang="id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id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based</a:t>
              </a:r>
              <a:r>
                <a:rPr lang="id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dan RSA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7859" y="4310610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id-ID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Kode OTP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Pentagon 26"/>
          <p:cNvSpPr/>
          <p:nvPr/>
        </p:nvSpPr>
        <p:spPr>
          <a:xfrm>
            <a:off x="5796136" y="2509439"/>
            <a:ext cx="1122424" cy="1109594"/>
          </a:xfrm>
          <a:prstGeom prst="homePlate">
            <a:avLst>
              <a:gd name="adj" fmla="val 3835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27"/>
          <p:cNvSpPr/>
          <p:nvPr/>
        </p:nvSpPr>
        <p:spPr>
          <a:xfrm>
            <a:off x="3131840" y="2912851"/>
            <a:ext cx="1928760" cy="30276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28"/>
          <p:cNvSpPr/>
          <p:nvPr/>
        </p:nvSpPr>
        <p:spPr>
          <a:xfrm>
            <a:off x="4716016" y="2347775"/>
            <a:ext cx="1440160" cy="14401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Chevron 29"/>
          <p:cNvSpPr/>
          <p:nvPr/>
        </p:nvSpPr>
        <p:spPr>
          <a:xfrm>
            <a:off x="6549604" y="2505230"/>
            <a:ext cx="614684" cy="1113803"/>
          </a:xfrm>
          <a:prstGeom prst="chevron">
            <a:avLst>
              <a:gd name="adj" fmla="val 7143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7308304" y="2523885"/>
            <a:ext cx="1512168" cy="896034"/>
            <a:chOff x="3017859" y="4310610"/>
            <a:chExt cx="1870812" cy="896034"/>
          </a:xfrm>
        </p:grpSpPr>
        <p:sp>
          <p:nvSpPr>
            <p:cNvPr id="32" name="TextBox 31"/>
            <p:cNvSpPr txBox="1"/>
            <p:nvPr/>
          </p:nvSpPr>
          <p:spPr>
            <a:xfrm>
              <a:off x="3021856" y="4744979"/>
              <a:ext cx="186681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id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Masuk ke dalam sistem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7859" y="4310610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id-ID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SI-ABKA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Block Arc 14"/>
          <p:cNvSpPr/>
          <p:nvPr/>
        </p:nvSpPr>
        <p:spPr>
          <a:xfrm rot="16200000">
            <a:off x="5167359" y="2798939"/>
            <a:ext cx="537473" cy="53783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Block Arc 25">
            <a:extLst>
              <a:ext uri="{FF2B5EF4-FFF2-40B4-BE49-F238E27FC236}">
                <a16:creationId xmlns:a16="http://schemas.microsoft.com/office/drawing/2014/main" id="{760D7124-4666-429D-9D4C-DFC79104BCB0}"/>
              </a:ext>
            </a:extLst>
          </p:cNvPr>
          <p:cNvSpPr/>
          <p:nvPr/>
        </p:nvSpPr>
        <p:spPr>
          <a:xfrm>
            <a:off x="2681924" y="2818674"/>
            <a:ext cx="323947" cy="473948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ounded Rectangle 20">
            <a:extLst>
              <a:ext uri="{FF2B5EF4-FFF2-40B4-BE49-F238E27FC236}">
                <a16:creationId xmlns:a16="http://schemas.microsoft.com/office/drawing/2014/main" id="{CDB17970-DA07-4A9F-BB67-8FA0B37E1719}"/>
              </a:ext>
            </a:extLst>
          </p:cNvPr>
          <p:cNvSpPr>
            <a:spLocks noChangeAspect="1"/>
          </p:cNvSpPr>
          <p:nvPr/>
        </p:nvSpPr>
        <p:spPr>
          <a:xfrm rot="2160000">
            <a:off x="2679427" y="3938577"/>
            <a:ext cx="370340" cy="399591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Round Same Side Corner Rectangle 8">
            <a:extLst>
              <a:ext uri="{FF2B5EF4-FFF2-40B4-BE49-F238E27FC236}">
                <a16:creationId xmlns:a16="http://schemas.microsoft.com/office/drawing/2014/main" id="{419F96AA-454E-4F56-8B33-5CB6444D2658}"/>
              </a:ext>
            </a:extLst>
          </p:cNvPr>
          <p:cNvSpPr/>
          <p:nvPr/>
        </p:nvSpPr>
        <p:spPr>
          <a:xfrm>
            <a:off x="2627784" y="1779662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2214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F857F1-0BB6-4014-A26A-9D76F3891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5486"/>
            <a:ext cx="9144000" cy="576064"/>
          </a:xfrm>
        </p:spPr>
        <p:txBody>
          <a:bodyPr/>
          <a:lstStyle/>
          <a:p>
            <a:r>
              <a:rPr lang="id-ID" dirty="0"/>
              <a:t>Alur Penelitian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0CFD5D-EECA-4BBE-A762-02856A21CBE6}"/>
              </a:ext>
            </a:extLst>
          </p:cNvPr>
          <p:cNvGrpSpPr/>
          <p:nvPr/>
        </p:nvGrpSpPr>
        <p:grpSpPr>
          <a:xfrm>
            <a:off x="1184282" y="1229424"/>
            <a:ext cx="6775436" cy="3718590"/>
            <a:chOff x="1184282" y="1229424"/>
            <a:chExt cx="6775436" cy="37185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951AB3-8C66-49DA-9292-BAE209AA56D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184282" y="1229424"/>
              <a:ext cx="6775436" cy="3718590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6F306C4-A01D-4924-B9FC-603036770D67}"/>
                </a:ext>
              </a:extLst>
            </p:cNvPr>
            <p:cNvSpPr/>
            <p:nvPr/>
          </p:nvSpPr>
          <p:spPr>
            <a:xfrm>
              <a:off x="1331640" y="4227934"/>
              <a:ext cx="1656184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590747-1790-4A2D-8502-399FF71D21EF}"/>
                </a:ext>
              </a:extLst>
            </p:cNvPr>
            <p:cNvPicPr/>
            <p:nvPr/>
          </p:nvPicPr>
          <p:blipFill rotWithShape="1">
            <a:blip r:embed="rId2"/>
            <a:srcRect l="2125" t="82572" r="81933" b="12861"/>
            <a:stretch/>
          </p:blipFill>
          <p:spPr>
            <a:xfrm>
              <a:off x="1619672" y="4418132"/>
              <a:ext cx="1080120" cy="169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569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2" y="2283719"/>
            <a:ext cx="3744416" cy="576063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5A8D58-260B-492B-BAEE-9F5911DCF9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Penelitian</a:t>
            </a:r>
            <a:endParaRPr lang="id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5CC60A-81B9-486F-974A-FAF18A8917AC}"/>
              </a:ext>
            </a:extLst>
          </p:cNvPr>
          <p:cNvSpPr/>
          <p:nvPr/>
        </p:nvSpPr>
        <p:spPr>
          <a:xfrm>
            <a:off x="323528" y="1575758"/>
            <a:ext cx="8496944" cy="28623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Mengimplementasikan</a:t>
            </a:r>
            <a:r>
              <a:rPr lang="en-US" sz="2000" dirty="0"/>
              <a:t> Two Factor Authentication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SI-ABKA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Meningkatkan</a:t>
            </a:r>
            <a:r>
              <a:rPr lang="en-US" sz="2000" dirty="0"/>
              <a:t> </a:t>
            </a:r>
            <a:r>
              <a:rPr lang="en-US" sz="2000" dirty="0" err="1"/>
              <a:t>keamanan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r>
              <a:rPr lang="en-US" sz="2000" dirty="0"/>
              <a:t> pada SI-ABKA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i="1" dirty="0"/>
              <a:t>two factor authentication. 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Membangkitkan</a:t>
            </a:r>
            <a:r>
              <a:rPr lang="en-US" sz="2000" dirty="0"/>
              <a:t> </a:t>
            </a:r>
            <a:r>
              <a:rPr lang="en-US" sz="2000" dirty="0" err="1"/>
              <a:t>kode</a:t>
            </a:r>
            <a:r>
              <a:rPr lang="en-US" sz="2000" dirty="0"/>
              <a:t> OTP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i="1" dirty="0"/>
              <a:t>moving factor 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Mengimplementasikan</a:t>
            </a:r>
            <a:r>
              <a:rPr lang="en-US" sz="2000" dirty="0"/>
              <a:t> </a:t>
            </a:r>
            <a:r>
              <a:rPr lang="en-US" sz="2000" dirty="0" err="1"/>
              <a:t>algoritma</a:t>
            </a:r>
            <a:r>
              <a:rPr lang="en-US" sz="2000" dirty="0"/>
              <a:t> RSA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pengamanan</a:t>
            </a:r>
            <a:r>
              <a:rPr lang="en-US" sz="2000" dirty="0"/>
              <a:t> </a:t>
            </a:r>
            <a:r>
              <a:rPr lang="en-US" sz="2000" dirty="0" err="1"/>
              <a:t>kode</a:t>
            </a:r>
            <a:r>
              <a:rPr lang="en-US" sz="2000" dirty="0"/>
              <a:t> OTP </a:t>
            </a:r>
          </a:p>
          <a:p>
            <a:pPr marL="514350" indent="-514350">
              <a:buFont typeface="+mj-lt"/>
              <a:buAutoNum type="arabicPeriod"/>
            </a:pPr>
            <a:r>
              <a:rPr lang="fi-FI" sz="2000" dirty="0"/>
              <a:t>Mengukur tingkat keamanan otentikasi SI-ABKA 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201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5A8D58-260B-492B-BAEE-9F5911DCF9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ID" dirty="0"/>
              <a:t>Batasan </a:t>
            </a:r>
            <a:r>
              <a:rPr lang="en-ID" dirty="0" err="1"/>
              <a:t>Masalah</a:t>
            </a:r>
            <a:endParaRPr lang="id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5CC60A-81B9-486F-974A-FAF18A8917AC}"/>
              </a:ext>
            </a:extLst>
          </p:cNvPr>
          <p:cNvSpPr/>
          <p:nvPr/>
        </p:nvSpPr>
        <p:spPr>
          <a:xfrm>
            <a:off x="323528" y="1575758"/>
            <a:ext cx="8496944" cy="22467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20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Bahasa </a:t>
            </a:r>
            <a:r>
              <a:rPr lang="en-US" sz="2000" dirty="0" err="1"/>
              <a:t>pemrograman</a:t>
            </a:r>
            <a:r>
              <a:rPr lang="en-US" sz="2000" dirty="0"/>
              <a:t> yang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PHP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SI-</a:t>
            </a:r>
            <a:r>
              <a:rPr lang="en-US" sz="2000" dirty="0" err="1"/>
              <a:t>Abka</a:t>
            </a:r>
            <a:r>
              <a:rPr lang="en-US" sz="2000" dirty="0"/>
              <a:t> dan java android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membangkitkan</a:t>
            </a:r>
            <a:r>
              <a:rPr lang="en-US" sz="2000" dirty="0"/>
              <a:t> </a:t>
            </a:r>
            <a:r>
              <a:rPr lang="en-US" sz="2000" dirty="0" err="1"/>
              <a:t>kode</a:t>
            </a:r>
            <a:r>
              <a:rPr lang="en-US" sz="2000" dirty="0"/>
              <a:t> </a:t>
            </a:r>
            <a:r>
              <a:rPr lang="en-US" sz="2000" dirty="0" err="1"/>
              <a:t>otp</a:t>
            </a:r>
            <a:r>
              <a:rPr lang="en-US" sz="2000" i="1" dirty="0"/>
              <a:t>. </a:t>
            </a:r>
            <a:endParaRPr lang="en-US" sz="2000" dirty="0"/>
          </a:p>
          <a:p>
            <a:pPr marL="385763" indent="-385763">
              <a:buFont typeface="+mj-lt"/>
              <a:buAutoNum type="arabicPeriod"/>
            </a:pPr>
            <a:r>
              <a:rPr lang="sv-SE" sz="2000" dirty="0"/>
              <a:t>Algoritma kriptografi yang di gunakan adalah RSA. </a:t>
            </a:r>
          </a:p>
          <a:p>
            <a:pPr marL="385763" indent="-385763">
              <a:buFont typeface="+mj-lt"/>
              <a:buAutoNum type="arabicPeriod"/>
            </a:pPr>
            <a:r>
              <a:rPr lang="sv-SE" sz="2000" dirty="0"/>
              <a:t>Nasabah dapat mengoperasikan android. 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000" dirty="0" err="1"/>
              <a:t>Tahapan</a:t>
            </a:r>
            <a:r>
              <a:rPr lang="en-US" sz="2000" dirty="0"/>
              <a:t> testing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teknik</a:t>
            </a:r>
            <a:r>
              <a:rPr lang="en-US" sz="2000" dirty="0"/>
              <a:t> </a:t>
            </a:r>
            <a:r>
              <a:rPr lang="en-US" sz="2000" i="1" dirty="0"/>
              <a:t>brute force </a:t>
            </a:r>
            <a:r>
              <a:rPr lang="en-US" sz="2000" dirty="0"/>
              <a:t>dan </a:t>
            </a:r>
            <a:r>
              <a:rPr lang="en-US" sz="2000" i="1" dirty="0"/>
              <a:t>Man In The Middle </a:t>
            </a:r>
            <a:r>
              <a:rPr lang="en-US" sz="2000" dirty="0"/>
              <a:t>(MITM) </a:t>
            </a:r>
            <a:r>
              <a:rPr lang="en-US" sz="2000" dirty="0" err="1"/>
              <a:t>terhadap</a:t>
            </a:r>
            <a:r>
              <a:rPr lang="en-US" sz="2000" dirty="0"/>
              <a:t> token TOTP </a:t>
            </a:r>
          </a:p>
        </p:txBody>
      </p:sp>
    </p:spTree>
    <p:extLst>
      <p:ext uri="{BB962C8B-B14F-4D97-AF65-F5344CB8AC3E}">
        <p14:creationId xmlns:p14="http://schemas.microsoft.com/office/powerpoint/2010/main" val="53738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5D242E4-C3D6-4B4A-B27E-E827DA35D983}"/>
              </a:ext>
            </a:extLst>
          </p:cNvPr>
          <p:cNvGrpSpPr/>
          <p:nvPr/>
        </p:nvGrpSpPr>
        <p:grpSpPr>
          <a:xfrm>
            <a:off x="4201067" y="920260"/>
            <a:ext cx="1241837" cy="3412305"/>
            <a:chOff x="1445992" y="1282603"/>
            <a:chExt cx="1241837" cy="3412305"/>
          </a:xfrm>
        </p:grpSpPr>
        <p:pic>
          <p:nvPicPr>
            <p:cNvPr id="6" name="Picture 5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13E87640-19A4-46F4-A963-C76CAD6F1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013" b="47046"/>
            <a:stretch/>
          </p:blipFill>
          <p:spPr>
            <a:xfrm>
              <a:off x="1459286" y="1282603"/>
              <a:ext cx="1228543" cy="2712587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6B97236-2AED-4ABF-9BAB-A707D7CFB783}"/>
                </a:ext>
              </a:extLst>
            </p:cNvPr>
            <p:cNvSpPr/>
            <p:nvPr/>
          </p:nvSpPr>
          <p:spPr>
            <a:xfrm>
              <a:off x="1445992" y="40220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000" b="1" dirty="0">
                  <a:solidFill>
                    <a:schemeClr val="tx1"/>
                  </a:solidFill>
                </a:rPr>
                <a:t>2FA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0847E8-8FE3-46F5-B625-F3D741680D39}"/>
              </a:ext>
            </a:extLst>
          </p:cNvPr>
          <p:cNvGrpSpPr/>
          <p:nvPr/>
        </p:nvGrpSpPr>
        <p:grpSpPr>
          <a:xfrm>
            <a:off x="7374103" y="810934"/>
            <a:ext cx="1228544" cy="3521631"/>
            <a:chOff x="4498113" y="1281577"/>
            <a:chExt cx="1228544" cy="3521631"/>
          </a:xfrm>
        </p:grpSpPr>
        <p:pic>
          <p:nvPicPr>
            <p:cNvPr id="9" name="Picture 8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435414DC-97F1-4C81-9BFC-70EEE70BB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05" r="54808" b="50148"/>
            <a:stretch/>
          </p:blipFill>
          <p:spPr>
            <a:xfrm>
              <a:off x="4498113" y="1281577"/>
              <a:ext cx="1228544" cy="2553677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D3E0E0A-350A-4FB3-824A-A68AB7C4078F}"/>
                </a:ext>
              </a:extLst>
            </p:cNvPr>
            <p:cNvSpPr/>
            <p:nvPr/>
          </p:nvSpPr>
          <p:spPr>
            <a:xfrm>
              <a:off x="4536648" y="41303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000" b="1" dirty="0">
                  <a:solidFill>
                    <a:schemeClr val="tx1"/>
                  </a:solidFill>
                </a:rPr>
                <a:t>RSA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B53082-6D0D-4D2B-9412-70AB4DA1B4E3}"/>
              </a:ext>
            </a:extLst>
          </p:cNvPr>
          <p:cNvGrpSpPr/>
          <p:nvPr/>
        </p:nvGrpSpPr>
        <p:grpSpPr>
          <a:xfrm>
            <a:off x="1043608" y="746126"/>
            <a:ext cx="1452575" cy="3521630"/>
            <a:chOff x="6971719" y="1281577"/>
            <a:chExt cx="1452575" cy="3521630"/>
          </a:xfrm>
        </p:grpSpPr>
        <p:pic>
          <p:nvPicPr>
            <p:cNvPr id="14" name="Picture 13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612FD82F-5CA2-430F-9081-376A8E1CD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57" t="-947" r="34856" b="46706"/>
            <a:stretch/>
          </p:blipFill>
          <p:spPr>
            <a:xfrm>
              <a:off x="7083736" y="1281577"/>
              <a:ext cx="1228543" cy="2778492"/>
            </a:xfrm>
            <a:prstGeom prst="rect">
              <a:avLst/>
            </a:prstGeom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F8B9A02-D844-4B31-B6E9-1F06C4690A9D}"/>
                </a:ext>
              </a:extLst>
            </p:cNvPr>
            <p:cNvSpPr/>
            <p:nvPr/>
          </p:nvSpPr>
          <p:spPr>
            <a:xfrm>
              <a:off x="6971719" y="4130304"/>
              <a:ext cx="14525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000" b="1" dirty="0">
                  <a:solidFill>
                    <a:schemeClr val="tx1"/>
                  </a:solidFill>
                </a:rPr>
                <a:t>Si-ABKA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2979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88D2736-8C1A-4655-8B6D-838ED5EA6265}"/>
              </a:ext>
            </a:extLst>
          </p:cNvPr>
          <p:cNvGrpSpPr/>
          <p:nvPr/>
        </p:nvGrpSpPr>
        <p:grpSpPr>
          <a:xfrm>
            <a:off x="7668344" y="3664582"/>
            <a:ext cx="471103" cy="1294492"/>
            <a:chOff x="1445992" y="1282603"/>
            <a:chExt cx="1241837" cy="3412305"/>
          </a:xfrm>
        </p:grpSpPr>
        <p:pic>
          <p:nvPicPr>
            <p:cNvPr id="12" name="Picture 11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D71A7A86-1EE3-4116-8BB4-54D06A64F7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013" b="47046"/>
            <a:stretch/>
          </p:blipFill>
          <p:spPr>
            <a:xfrm>
              <a:off x="1459286" y="1282603"/>
              <a:ext cx="1228543" cy="2712587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96A8C9E-A3AD-43E7-ACC2-863203A80DDD}"/>
                </a:ext>
              </a:extLst>
            </p:cNvPr>
            <p:cNvSpPr/>
            <p:nvPr/>
          </p:nvSpPr>
          <p:spPr>
            <a:xfrm>
              <a:off x="1445992" y="40220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900" b="1" dirty="0">
                  <a:solidFill>
                    <a:schemeClr val="tx1"/>
                  </a:solidFill>
                </a:rPr>
                <a:t>2FA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3EE6F7-5C63-4EF3-ADD2-EF53B7D8F438}"/>
              </a:ext>
            </a:extLst>
          </p:cNvPr>
          <p:cNvGrpSpPr/>
          <p:nvPr/>
        </p:nvGrpSpPr>
        <p:grpSpPr>
          <a:xfrm>
            <a:off x="8340380" y="3664582"/>
            <a:ext cx="466060" cy="1335966"/>
            <a:chOff x="4498113" y="1281577"/>
            <a:chExt cx="1228544" cy="3521631"/>
          </a:xfrm>
        </p:grpSpPr>
        <p:pic>
          <p:nvPicPr>
            <p:cNvPr id="16" name="Picture 15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7DF6BC75-9969-44FD-87A4-627046606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05" r="54808" b="50148"/>
            <a:stretch/>
          </p:blipFill>
          <p:spPr>
            <a:xfrm>
              <a:off x="4498113" y="1281577"/>
              <a:ext cx="1228544" cy="2553677"/>
            </a:xfrm>
            <a:prstGeom prst="rect">
              <a:avLst/>
            </a:prstGeom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13E351E-4DB0-4802-B4F4-BC907AA7ED58}"/>
                </a:ext>
              </a:extLst>
            </p:cNvPr>
            <p:cNvSpPr/>
            <p:nvPr/>
          </p:nvSpPr>
          <p:spPr>
            <a:xfrm>
              <a:off x="4536648" y="41303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800" b="1" dirty="0">
                  <a:solidFill>
                    <a:schemeClr val="tx1"/>
                  </a:solidFill>
                </a:rPr>
                <a:t>RSA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4B70A6-4CD4-42B5-8206-0471FD4BDD9C}"/>
              </a:ext>
            </a:extLst>
          </p:cNvPr>
          <p:cNvGrpSpPr/>
          <p:nvPr/>
        </p:nvGrpSpPr>
        <p:grpSpPr>
          <a:xfrm>
            <a:off x="352178" y="242995"/>
            <a:ext cx="1901098" cy="4609031"/>
            <a:chOff x="6971719" y="1281577"/>
            <a:chExt cx="1452575" cy="3521630"/>
          </a:xfrm>
        </p:grpSpPr>
        <p:pic>
          <p:nvPicPr>
            <p:cNvPr id="25" name="Picture 24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38330873-983B-4BB7-AD94-961A524898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57" t="-947" r="34856" b="46706"/>
            <a:stretch/>
          </p:blipFill>
          <p:spPr>
            <a:xfrm>
              <a:off x="7083736" y="1281577"/>
              <a:ext cx="1228543" cy="2778492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1AA7143-A508-4947-AB85-7F39036FB35F}"/>
                </a:ext>
              </a:extLst>
            </p:cNvPr>
            <p:cNvSpPr/>
            <p:nvPr/>
          </p:nvSpPr>
          <p:spPr>
            <a:xfrm>
              <a:off x="6971719" y="4130304"/>
              <a:ext cx="14525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000" b="1" dirty="0">
                  <a:solidFill>
                    <a:schemeClr val="tx1"/>
                  </a:solidFill>
                </a:rPr>
                <a:t>Si-ABKA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605AE30-DFF7-4C76-8C25-66031E046C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53" y="2807532"/>
            <a:ext cx="1798007" cy="1714100"/>
          </a:xfrm>
          <a:prstGeom prst="rect">
            <a:avLst/>
          </a:prstGeom>
        </p:spPr>
      </p:pic>
      <p:pic>
        <p:nvPicPr>
          <p:cNvPr id="1024" name="Picture 102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D136207-DC42-4B5B-B4FF-1FB68E8456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65" y="411510"/>
            <a:ext cx="1599765" cy="1440160"/>
          </a:xfrm>
          <a:prstGeom prst="rect">
            <a:avLst/>
          </a:prstGeom>
        </p:spPr>
      </p:pic>
      <p:pic>
        <p:nvPicPr>
          <p:cNvPr id="1026" name="Picture 102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76ADA9B-FF7A-4006-BA30-66DF5FB0E2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0987" y="1795365"/>
            <a:ext cx="540319" cy="1142621"/>
          </a:xfrm>
          <a:prstGeom prst="rect">
            <a:avLst/>
          </a:prstGeom>
        </p:spPr>
      </p:pic>
      <p:pic>
        <p:nvPicPr>
          <p:cNvPr id="1031" name="Picture 1030" descr="A picture containing indoor, holding&#10;&#10;Description generated with high confidence">
            <a:extLst>
              <a:ext uri="{FF2B5EF4-FFF2-40B4-BE49-F238E27FC236}">
                <a16:creationId xmlns:a16="http://schemas.microsoft.com/office/drawing/2014/main" id="{647400B9-53C0-4E04-9334-E96161137A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57" y="1509625"/>
            <a:ext cx="3045542" cy="1714100"/>
          </a:xfrm>
          <a:prstGeom prst="rect">
            <a:avLst/>
          </a:prstGeom>
        </p:spPr>
      </p:pic>
      <p:pic>
        <p:nvPicPr>
          <p:cNvPr id="42" name="Picture 4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8FD98F1-9195-4194-93CF-985AA1C6184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09752">
            <a:off x="4784543" y="2402251"/>
            <a:ext cx="540319" cy="1142621"/>
          </a:xfrm>
          <a:prstGeom prst="rect">
            <a:avLst/>
          </a:prstGeom>
        </p:spPr>
      </p:pic>
      <p:pic>
        <p:nvPicPr>
          <p:cNvPr id="43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6688E15-77C2-4B6C-8608-6A6343F55F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8097">
            <a:off x="4735363" y="1176060"/>
            <a:ext cx="540319" cy="114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89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88D2736-8C1A-4655-8B6D-838ED5EA6265}"/>
              </a:ext>
            </a:extLst>
          </p:cNvPr>
          <p:cNvGrpSpPr/>
          <p:nvPr/>
        </p:nvGrpSpPr>
        <p:grpSpPr>
          <a:xfrm>
            <a:off x="7668344" y="3664582"/>
            <a:ext cx="471103" cy="1294492"/>
            <a:chOff x="1445992" y="1282603"/>
            <a:chExt cx="1241837" cy="3412305"/>
          </a:xfrm>
        </p:grpSpPr>
        <p:pic>
          <p:nvPicPr>
            <p:cNvPr id="12" name="Picture 11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D71A7A86-1EE3-4116-8BB4-54D06A64F7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013" b="47046"/>
            <a:stretch/>
          </p:blipFill>
          <p:spPr>
            <a:xfrm>
              <a:off x="1459286" y="1282603"/>
              <a:ext cx="1228543" cy="2712587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96A8C9E-A3AD-43E7-ACC2-863203A80DDD}"/>
                </a:ext>
              </a:extLst>
            </p:cNvPr>
            <p:cNvSpPr/>
            <p:nvPr/>
          </p:nvSpPr>
          <p:spPr>
            <a:xfrm>
              <a:off x="1445992" y="40220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900" b="1" dirty="0">
                  <a:solidFill>
                    <a:schemeClr val="tx1"/>
                  </a:solidFill>
                </a:rPr>
                <a:t>2FA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3EE6F7-5C63-4EF3-ADD2-EF53B7D8F438}"/>
              </a:ext>
            </a:extLst>
          </p:cNvPr>
          <p:cNvGrpSpPr/>
          <p:nvPr/>
        </p:nvGrpSpPr>
        <p:grpSpPr>
          <a:xfrm>
            <a:off x="8340380" y="3664582"/>
            <a:ext cx="466060" cy="1335966"/>
            <a:chOff x="4498113" y="1281577"/>
            <a:chExt cx="1228544" cy="3521631"/>
          </a:xfrm>
        </p:grpSpPr>
        <p:pic>
          <p:nvPicPr>
            <p:cNvPr id="16" name="Picture 15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7DF6BC75-9969-44FD-87A4-627046606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05" r="54808" b="50148"/>
            <a:stretch/>
          </p:blipFill>
          <p:spPr>
            <a:xfrm>
              <a:off x="4498113" y="1281577"/>
              <a:ext cx="1228544" cy="2553677"/>
            </a:xfrm>
            <a:prstGeom prst="rect">
              <a:avLst/>
            </a:prstGeom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13E351E-4DB0-4802-B4F4-BC907AA7ED58}"/>
                </a:ext>
              </a:extLst>
            </p:cNvPr>
            <p:cNvSpPr/>
            <p:nvPr/>
          </p:nvSpPr>
          <p:spPr>
            <a:xfrm>
              <a:off x="4536648" y="41303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800" b="1" dirty="0">
                  <a:solidFill>
                    <a:schemeClr val="tx1"/>
                  </a:solidFill>
                </a:rPr>
                <a:t>RSA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4B70A6-4CD4-42B5-8206-0471FD4BDD9C}"/>
              </a:ext>
            </a:extLst>
          </p:cNvPr>
          <p:cNvGrpSpPr/>
          <p:nvPr/>
        </p:nvGrpSpPr>
        <p:grpSpPr>
          <a:xfrm>
            <a:off x="352178" y="242995"/>
            <a:ext cx="1901098" cy="4609031"/>
            <a:chOff x="6971719" y="1281577"/>
            <a:chExt cx="1452575" cy="3521630"/>
          </a:xfrm>
        </p:grpSpPr>
        <p:pic>
          <p:nvPicPr>
            <p:cNvPr id="25" name="Picture 24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38330873-983B-4BB7-AD94-961A524898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57" t="-947" r="34856" b="46706"/>
            <a:stretch/>
          </p:blipFill>
          <p:spPr>
            <a:xfrm>
              <a:off x="7083736" y="1281577"/>
              <a:ext cx="1228543" cy="2778492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1AA7143-A508-4947-AB85-7F39036FB35F}"/>
                </a:ext>
              </a:extLst>
            </p:cNvPr>
            <p:cNvSpPr/>
            <p:nvPr/>
          </p:nvSpPr>
          <p:spPr>
            <a:xfrm>
              <a:off x="6971719" y="4130304"/>
              <a:ext cx="14525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000" b="1" dirty="0">
                  <a:solidFill>
                    <a:schemeClr val="tx1"/>
                  </a:solidFill>
                </a:rPr>
                <a:t>Si-ABKA</a:t>
              </a:r>
            </a:p>
          </p:txBody>
        </p:sp>
      </p:grpSp>
      <p:pic>
        <p:nvPicPr>
          <p:cNvPr id="3" name="Picture 2" descr="A picture containing person, indoor, laptop, wall&#10;&#10;Description generated with very high confidence">
            <a:extLst>
              <a:ext uri="{FF2B5EF4-FFF2-40B4-BE49-F238E27FC236}">
                <a16:creationId xmlns:a16="http://schemas.microsoft.com/office/drawing/2014/main" id="{217DE801-7452-407E-9FAC-1255FF2AE8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59" y="680190"/>
            <a:ext cx="1482336" cy="1120130"/>
          </a:xfrm>
          <a:prstGeom prst="rect">
            <a:avLst/>
          </a:prstGeom>
        </p:spPr>
      </p:pic>
      <p:pic>
        <p:nvPicPr>
          <p:cNvPr id="5" name="Picture 4" descr="A picture containing wall, indoor, person, man&#10;&#10;Description generated with very high confidence">
            <a:extLst>
              <a:ext uri="{FF2B5EF4-FFF2-40B4-BE49-F238E27FC236}">
                <a16:creationId xmlns:a16="http://schemas.microsoft.com/office/drawing/2014/main" id="{E7E92070-287E-4505-92CA-EEB6E01CA0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18" y="2769721"/>
            <a:ext cx="2823113" cy="2117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1D6FC4-FE61-4E96-B7EF-32D2F88D09C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16" b="90798" l="10000" r="90000">
                        <a14:foregroundMark x1="70323" y1="19632" x2="55806" y2="42945"/>
                        <a14:foregroundMark x1="55806" y1="42945" x2="38710" y2="31288"/>
                        <a14:foregroundMark x1="38710" y1="31288" x2="37419" y2="26994"/>
                        <a14:foregroundMark x1="50000" y1="90798" x2="50000" y2="90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9516" y="870405"/>
            <a:ext cx="1120130" cy="5889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D36E48-1FB4-475C-A09A-75C987A882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16" b="90798" l="10000" r="90000">
                        <a14:foregroundMark x1="70323" y1="19632" x2="55806" y2="42945"/>
                        <a14:foregroundMark x1="55806" y1="42945" x2="38710" y2="31288"/>
                        <a14:foregroundMark x1="38710" y1="31288" x2="37419" y2="26994"/>
                        <a14:foregroundMark x1="50000" y1="90798" x2="50000" y2="90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414" y="2092765"/>
            <a:ext cx="1120130" cy="5889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77C5AE-EA6D-4E64-B898-98A194EB46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4961" y="589766"/>
            <a:ext cx="1607890" cy="142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03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D3EE6F7-5C63-4EF3-ADD2-EF53B7D8F438}"/>
              </a:ext>
            </a:extLst>
          </p:cNvPr>
          <p:cNvGrpSpPr/>
          <p:nvPr/>
        </p:nvGrpSpPr>
        <p:grpSpPr>
          <a:xfrm>
            <a:off x="8340380" y="3664582"/>
            <a:ext cx="466060" cy="1335966"/>
            <a:chOff x="4498113" y="1281577"/>
            <a:chExt cx="1228544" cy="3521631"/>
          </a:xfrm>
        </p:grpSpPr>
        <p:pic>
          <p:nvPicPr>
            <p:cNvPr id="16" name="Picture 15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7DF6BC75-9969-44FD-87A4-627046606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05" r="54808" b="50148"/>
            <a:stretch/>
          </p:blipFill>
          <p:spPr>
            <a:xfrm>
              <a:off x="4498113" y="1281577"/>
              <a:ext cx="1228544" cy="2553677"/>
            </a:xfrm>
            <a:prstGeom prst="rect">
              <a:avLst/>
            </a:prstGeom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13E351E-4DB0-4802-B4F4-BC907AA7ED58}"/>
                </a:ext>
              </a:extLst>
            </p:cNvPr>
            <p:cNvSpPr/>
            <p:nvPr/>
          </p:nvSpPr>
          <p:spPr>
            <a:xfrm>
              <a:off x="4536648" y="41303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800" b="1" dirty="0">
                  <a:solidFill>
                    <a:schemeClr val="tx1"/>
                  </a:solidFill>
                </a:rPr>
                <a:t>RSA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BECC28-66DE-4785-A57C-F97A11A60662}"/>
              </a:ext>
            </a:extLst>
          </p:cNvPr>
          <p:cNvGrpSpPr/>
          <p:nvPr/>
        </p:nvGrpSpPr>
        <p:grpSpPr>
          <a:xfrm>
            <a:off x="7596336" y="3647987"/>
            <a:ext cx="551049" cy="1335966"/>
            <a:chOff x="6971719" y="1281577"/>
            <a:chExt cx="1452575" cy="3521630"/>
          </a:xfrm>
        </p:grpSpPr>
        <p:pic>
          <p:nvPicPr>
            <p:cNvPr id="17" name="Picture 16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A686AE90-593D-4478-BE60-06A83DF4A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57" t="-947" r="34856" b="46706"/>
            <a:stretch/>
          </p:blipFill>
          <p:spPr>
            <a:xfrm>
              <a:off x="7083736" y="1281577"/>
              <a:ext cx="1228543" cy="2778492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C5B567C-969E-44ED-B4CB-31BD62F90485}"/>
                </a:ext>
              </a:extLst>
            </p:cNvPr>
            <p:cNvSpPr/>
            <p:nvPr/>
          </p:nvSpPr>
          <p:spPr>
            <a:xfrm>
              <a:off x="6971719" y="4130304"/>
              <a:ext cx="14525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600" b="1" dirty="0">
                  <a:solidFill>
                    <a:schemeClr val="tx1"/>
                  </a:solidFill>
                </a:rPr>
                <a:t>Si-ABKA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893EDE6-34E2-4B3C-8A24-1712EB642D4B}"/>
              </a:ext>
            </a:extLst>
          </p:cNvPr>
          <p:cNvGrpSpPr/>
          <p:nvPr/>
        </p:nvGrpSpPr>
        <p:grpSpPr>
          <a:xfrm>
            <a:off x="352178" y="399519"/>
            <a:ext cx="1625289" cy="4465950"/>
            <a:chOff x="1445992" y="1282603"/>
            <a:chExt cx="1241837" cy="3412305"/>
          </a:xfrm>
        </p:grpSpPr>
        <p:pic>
          <p:nvPicPr>
            <p:cNvPr id="20" name="Picture 19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19A2E9EB-C278-44F1-8588-781949683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013" b="47046"/>
            <a:stretch/>
          </p:blipFill>
          <p:spPr>
            <a:xfrm>
              <a:off x="1459286" y="1282603"/>
              <a:ext cx="1228543" cy="2712587"/>
            </a:xfrm>
            <a:prstGeom prst="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86AF55B-9012-4B89-BA34-33DC13C47898}"/>
                </a:ext>
              </a:extLst>
            </p:cNvPr>
            <p:cNvSpPr/>
            <p:nvPr/>
          </p:nvSpPr>
          <p:spPr>
            <a:xfrm>
              <a:off x="1445992" y="40220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000" b="1" dirty="0">
                  <a:solidFill>
                    <a:schemeClr val="tx1"/>
                  </a:solidFill>
                </a:rPr>
                <a:t>2FA</a:t>
              </a:r>
            </a:p>
          </p:txBody>
        </p:sp>
      </p:grpSp>
      <p:pic>
        <p:nvPicPr>
          <p:cNvPr id="29" name="Picture 28" descr="A picture containing person, indoor, laptop, wall&#10;&#10;Description generated with very high confidence">
            <a:extLst>
              <a:ext uri="{FF2B5EF4-FFF2-40B4-BE49-F238E27FC236}">
                <a16:creationId xmlns:a16="http://schemas.microsoft.com/office/drawing/2014/main" id="{67C002C1-C42A-4D13-86EE-8836257DDE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58" y="521918"/>
            <a:ext cx="2114593" cy="1597896"/>
          </a:xfrm>
          <a:prstGeom prst="rect">
            <a:avLst/>
          </a:prstGeom>
        </p:spPr>
      </p:pic>
      <p:pic>
        <p:nvPicPr>
          <p:cNvPr id="30" name="Picture 29" descr="A picture containing wall, indoor, person, man&#10;&#10;Description generated with very high confidence">
            <a:extLst>
              <a:ext uri="{FF2B5EF4-FFF2-40B4-BE49-F238E27FC236}">
                <a16:creationId xmlns:a16="http://schemas.microsoft.com/office/drawing/2014/main" id="{4B79E6FF-B004-4351-A085-E3CA2E03CC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79" y="3106523"/>
            <a:ext cx="2248451" cy="16863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460ABE2-8CE6-453A-A792-83B75617A8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16" b="90798" l="10000" r="90000">
                        <a14:foregroundMark x1="70323" y1="19632" x2="55806" y2="42945"/>
                        <a14:foregroundMark x1="55806" y1="42945" x2="38710" y2="31288"/>
                        <a14:foregroundMark x1="38710" y1="31288" x2="37419" y2="26994"/>
                        <a14:foregroundMark x1="50000" y1="90798" x2="50000" y2="90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28036" y="820121"/>
            <a:ext cx="1120130" cy="5889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F830717-374C-4DFC-8B10-BC88D12C74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16" b="90798" l="10000" r="90000">
                        <a14:foregroundMark x1="70323" y1="19632" x2="55806" y2="42945"/>
                        <a14:foregroundMark x1="55806" y1="42945" x2="38710" y2="31288"/>
                        <a14:foregroundMark x1="38710" y1="31288" x2="37419" y2="26994"/>
                        <a14:foregroundMark x1="50000" y1="90798" x2="50000" y2="90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137" y="2305153"/>
            <a:ext cx="1120130" cy="5889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2E332B4-DD63-4983-BC49-C04EDCD9B5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2587" y="443961"/>
            <a:ext cx="1949230" cy="172542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6D3154C-25F4-4AB3-A1D1-DCC6D691CDA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16" b="90798" l="10000" r="90000">
                        <a14:foregroundMark x1="70323" y1="19632" x2="55806" y2="42945"/>
                        <a14:foregroundMark x1="55806" y1="42945" x2="38710" y2="31288"/>
                        <a14:foregroundMark x1="38710" y1="31288" x2="37419" y2="26994"/>
                        <a14:foregroundMark x1="50000" y1="90798" x2="50000" y2="90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21946">
            <a:off x="4335021" y="3690301"/>
            <a:ext cx="1120130" cy="5889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02F040-958E-4D65-AF2D-F4E46D7E25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5927" y="3130191"/>
            <a:ext cx="2319626" cy="129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1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88D2736-8C1A-4655-8B6D-838ED5EA6265}"/>
              </a:ext>
            </a:extLst>
          </p:cNvPr>
          <p:cNvGrpSpPr/>
          <p:nvPr/>
        </p:nvGrpSpPr>
        <p:grpSpPr>
          <a:xfrm>
            <a:off x="8409867" y="3666716"/>
            <a:ext cx="471103" cy="1294492"/>
            <a:chOff x="1445992" y="1282603"/>
            <a:chExt cx="1241837" cy="3412305"/>
          </a:xfrm>
        </p:grpSpPr>
        <p:pic>
          <p:nvPicPr>
            <p:cNvPr id="12" name="Picture 11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D71A7A86-1EE3-4116-8BB4-54D06A64F7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013" b="47046"/>
            <a:stretch/>
          </p:blipFill>
          <p:spPr>
            <a:xfrm>
              <a:off x="1459286" y="1282603"/>
              <a:ext cx="1228543" cy="2712587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96A8C9E-A3AD-43E7-ACC2-863203A80DDD}"/>
                </a:ext>
              </a:extLst>
            </p:cNvPr>
            <p:cNvSpPr/>
            <p:nvPr/>
          </p:nvSpPr>
          <p:spPr>
            <a:xfrm>
              <a:off x="1445992" y="40220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900" b="1" dirty="0">
                  <a:solidFill>
                    <a:schemeClr val="tx1"/>
                  </a:solidFill>
                </a:rPr>
                <a:t>2FA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FEFA54-00EB-4277-8F0E-A08EEF2DA734}"/>
              </a:ext>
            </a:extLst>
          </p:cNvPr>
          <p:cNvGrpSpPr/>
          <p:nvPr/>
        </p:nvGrpSpPr>
        <p:grpSpPr>
          <a:xfrm>
            <a:off x="448147" y="230418"/>
            <a:ext cx="1607891" cy="4609032"/>
            <a:chOff x="4498113" y="1281577"/>
            <a:chExt cx="1228544" cy="3521631"/>
          </a:xfrm>
        </p:grpSpPr>
        <p:pic>
          <p:nvPicPr>
            <p:cNvPr id="17" name="Picture 16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BE20442B-1A85-4A9D-B80E-2E30ACD54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05" r="54808" b="50148"/>
            <a:stretch/>
          </p:blipFill>
          <p:spPr>
            <a:xfrm>
              <a:off x="4498113" y="1281577"/>
              <a:ext cx="1228544" cy="2553677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27745BB-7A6E-4F09-ADCA-2084A00FF0B4}"/>
                </a:ext>
              </a:extLst>
            </p:cNvPr>
            <p:cNvSpPr/>
            <p:nvPr/>
          </p:nvSpPr>
          <p:spPr>
            <a:xfrm>
              <a:off x="4536648" y="4130305"/>
              <a:ext cx="11514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000" b="1" dirty="0">
                  <a:solidFill>
                    <a:schemeClr val="tx1"/>
                  </a:solidFill>
                </a:rPr>
                <a:t>RSA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F896186-E462-495C-8E35-D8A607FE3245}"/>
              </a:ext>
            </a:extLst>
          </p:cNvPr>
          <p:cNvGrpSpPr/>
          <p:nvPr/>
        </p:nvGrpSpPr>
        <p:grpSpPr>
          <a:xfrm>
            <a:off x="7524328" y="3598404"/>
            <a:ext cx="551049" cy="1335966"/>
            <a:chOff x="6971719" y="1281577"/>
            <a:chExt cx="1452575" cy="3521630"/>
          </a:xfrm>
        </p:grpSpPr>
        <p:pic>
          <p:nvPicPr>
            <p:cNvPr id="20" name="Picture 19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77613FCB-EFDB-4AE0-9069-7E009F487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57" t="-947" r="34856" b="46706"/>
            <a:stretch/>
          </p:blipFill>
          <p:spPr>
            <a:xfrm>
              <a:off x="7083736" y="1281577"/>
              <a:ext cx="1228543" cy="2778492"/>
            </a:xfrm>
            <a:prstGeom prst="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C4F70D2-635C-48D9-B997-A7703DF1300D}"/>
                </a:ext>
              </a:extLst>
            </p:cNvPr>
            <p:cNvSpPr/>
            <p:nvPr/>
          </p:nvSpPr>
          <p:spPr>
            <a:xfrm>
              <a:off x="6971719" y="4130304"/>
              <a:ext cx="1452575" cy="672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600" b="1" dirty="0">
                  <a:solidFill>
                    <a:schemeClr val="tx1"/>
                  </a:solidFill>
                </a:rPr>
                <a:t>Si-ABKA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5817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1046</Words>
  <Application>Microsoft Office PowerPoint</Application>
  <PresentationFormat>On-screen Show (16:9)</PresentationFormat>
  <Paragraphs>192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맑은 고딕</vt:lpstr>
      <vt:lpstr>Arial</vt:lpstr>
      <vt:lpstr>Arial Unicode MS</vt:lpstr>
      <vt:lpstr>Calibri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ACER</cp:lastModifiedBy>
  <cp:revision>53</cp:revision>
  <dcterms:created xsi:type="dcterms:W3CDTF">2019-03-04T16:05:10Z</dcterms:created>
  <dcterms:modified xsi:type="dcterms:W3CDTF">2019-03-15T04:26:10Z</dcterms:modified>
</cp:coreProperties>
</file>